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72" r:id="rId5"/>
    <p:sldId id="273" r:id="rId6"/>
    <p:sldId id="261" r:id="rId7"/>
    <p:sldId id="262" r:id="rId8"/>
    <p:sldId id="263" r:id="rId9"/>
    <p:sldId id="264" r:id="rId10"/>
    <p:sldId id="267" r:id="rId11"/>
    <p:sldId id="265" r:id="rId12"/>
    <p:sldId id="268" r:id="rId13"/>
    <p:sldId id="269" r:id="rId14"/>
    <p:sldId id="270" r:id="rId15"/>
    <p:sldId id="271"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20"/>
    <p:restoredTop sz="92954"/>
  </p:normalViewPr>
  <p:slideViewPr>
    <p:cSldViewPr snapToGrid="0">
      <p:cViewPr varScale="1">
        <p:scale>
          <a:sx n="54" d="100"/>
          <a:sy n="54" d="100"/>
        </p:scale>
        <p:origin x="11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Diapositive à supprimer si nécessaire</a:t>
            </a:r>
          </a:p>
        </p:txBody>
      </p:sp>
    </p:spTree>
    <p:extLst>
      <p:ext uri="{BB962C8B-B14F-4D97-AF65-F5344CB8AC3E}">
        <p14:creationId xmlns:p14="http://schemas.microsoft.com/office/powerpoint/2010/main" val="4289490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908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fr-FR" dirty="0"/>
              <a:t>Diapositive à supprimer si nécessaire</a:t>
            </a:r>
          </a:p>
          <a:p>
            <a:endParaRPr lang="fr-FR" dirty="0"/>
          </a:p>
        </p:txBody>
      </p:sp>
    </p:spTree>
    <p:extLst>
      <p:ext uri="{BB962C8B-B14F-4D97-AF65-F5344CB8AC3E}">
        <p14:creationId xmlns:p14="http://schemas.microsoft.com/office/powerpoint/2010/main" val="3772885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p:spTree>
      <p:nvGrpSpPr>
        <p:cNvPr id="1" name=""/>
        <p:cNvGrpSpPr/>
        <p:nvPr/>
      </p:nvGrpSpPr>
      <p:grpSpPr>
        <a:xfrm>
          <a:off x="0" y="0"/>
          <a:ext cx="0" cy="0"/>
          <a:chOff x="0" y="0"/>
          <a:chExt cx="0" cy="0"/>
        </a:xfrm>
      </p:grpSpPr>
      <p:sp>
        <p:nvSpPr>
          <p:cNvPr id="11" name="Auteur et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12" name="Titre de la présentation"/>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Titre de la présentation</a:t>
            </a:r>
          </a:p>
        </p:txBody>
      </p:sp>
      <p:sp>
        <p:nvSpPr>
          <p:cNvPr id="13" name="Texte niveau 1…"/>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1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Fait important">
    <p:spTree>
      <p:nvGrpSpPr>
        <p:cNvPr id="1" name=""/>
        <p:cNvGrpSpPr/>
        <p:nvPr/>
      </p:nvGrpSpPr>
      <p:grpSpPr>
        <a:xfrm>
          <a:off x="0" y="0"/>
          <a:ext cx="0" cy="0"/>
          <a:chOff x="0" y="0"/>
          <a:chExt cx="0" cy="0"/>
        </a:xfrm>
      </p:grpSpPr>
      <p:sp>
        <p:nvSpPr>
          <p:cNvPr id="106" name="Texte niveau 1…"/>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100 %</a:t>
            </a:r>
          </a:p>
          <a:p>
            <a:pPr lvl="1"/>
            <a:endParaRPr/>
          </a:p>
          <a:p>
            <a:pPr lvl="2"/>
            <a:endParaRPr/>
          </a:p>
          <a:p>
            <a:pPr lvl="3"/>
            <a:endParaRPr/>
          </a:p>
          <a:p>
            <a:pPr lvl="4"/>
            <a:endParaRPr/>
          </a:p>
        </p:txBody>
      </p:sp>
      <p:sp>
        <p:nvSpPr>
          <p:cNvPr id="107" name="Données clés"/>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Données clés</a:t>
            </a:r>
          </a:p>
        </p:txBody>
      </p:sp>
      <p:sp>
        <p:nvSpPr>
          <p:cNvPr id="10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Texte niveau 1…"/>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 Citation notable »</a:t>
            </a:r>
          </a:p>
          <a:p>
            <a:pPr lvl="1"/>
            <a:endParaRPr/>
          </a:p>
          <a:p>
            <a:pPr lvl="2"/>
            <a:endParaRPr/>
          </a:p>
          <a:p>
            <a:pPr lvl="3"/>
            <a:endParaRPr/>
          </a:p>
          <a:p>
            <a:pPr lvl="4"/>
            <a:endParaRPr/>
          </a:p>
        </p:txBody>
      </p:sp>
      <p:sp>
        <p:nvSpPr>
          <p:cNvPr id="11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124" name="Bol de salade avec du riz frit, des œufs durs et des baguette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l avec des beignets de saumon, de la salade et du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l de pâtes pappardelle avec du beurre maître d’hôtel, des noisettes grillées et des lamelles de parmesan"/>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l de salade avec du riz frit, des œufs durs et des baguette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Numéro de diapositive"/>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photo">
    <p:spTree>
      <p:nvGrpSpPr>
        <p:cNvPr id="1" name=""/>
        <p:cNvGrpSpPr/>
        <p:nvPr/>
      </p:nvGrpSpPr>
      <p:grpSpPr>
        <a:xfrm>
          <a:off x="0" y="0"/>
          <a:ext cx="0" cy="0"/>
          <a:chOff x="0" y="0"/>
          <a:chExt cx="0" cy="0"/>
        </a:xfrm>
      </p:grpSpPr>
      <p:sp>
        <p:nvSpPr>
          <p:cNvPr id="21" name="Avocats et citrons vert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Titre de la présentation"/>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Titre de la présentation</a:t>
            </a:r>
          </a:p>
        </p:txBody>
      </p:sp>
      <p:sp>
        <p:nvSpPr>
          <p:cNvPr id="23" name="Auteur et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24" name="Texte niveau 1…"/>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2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utre titre et photo">
    <p:spTree>
      <p:nvGrpSpPr>
        <p:cNvPr id="1" name=""/>
        <p:cNvGrpSpPr/>
        <p:nvPr/>
      </p:nvGrpSpPr>
      <p:grpSpPr>
        <a:xfrm>
          <a:off x="0" y="0"/>
          <a:ext cx="0" cy="0"/>
          <a:chOff x="0" y="0"/>
          <a:chExt cx="0" cy="0"/>
        </a:xfrm>
      </p:grpSpPr>
      <p:sp>
        <p:nvSpPr>
          <p:cNvPr id="32" name="Bol avec des beignets de saumon, de la salade et du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Titre de diapositive"/>
          <p:cNvSpPr txBox="1">
            <a:spLocks noGrp="1"/>
          </p:cNvSpPr>
          <p:nvPr>
            <p:ph type="title" hasCustomPrompt="1"/>
          </p:nvPr>
        </p:nvSpPr>
        <p:spPr>
          <a:xfrm>
            <a:off x="1206500" y="1270000"/>
            <a:ext cx="9779000" cy="5882273"/>
          </a:xfrm>
          <a:prstGeom prst="rect">
            <a:avLst/>
          </a:prstGeom>
        </p:spPr>
        <p:txBody>
          <a:bodyPr anchor="b"/>
          <a:lstStyle/>
          <a:p>
            <a:r>
              <a:t>Titre de diapositive</a:t>
            </a:r>
          </a:p>
        </p:txBody>
      </p:sp>
      <p:sp>
        <p:nvSpPr>
          <p:cNvPr id="34" name="Texte niveau 1…"/>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diapositive</a:t>
            </a:r>
          </a:p>
          <a:p>
            <a:pPr lvl="1"/>
            <a:endParaRPr/>
          </a:p>
          <a:p>
            <a:pPr lvl="2"/>
            <a:endParaRPr/>
          </a:p>
          <a:p>
            <a:pPr lvl="3"/>
            <a:endParaRPr/>
          </a:p>
          <a:p>
            <a:pPr lvl="4"/>
            <a:endParaRPr/>
          </a:p>
        </p:txBody>
      </p:sp>
      <p:sp>
        <p:nvSpPr>
          <p:cNvPr id="35" name="Numéro de diapositiv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42" name="Titre de diapositive"/>
          <p:cNvSpPr txBox="1">
            <a:spLocks noGrp="1"/>
          </p:cNvSpPr>
          <p:nvPr>
            <p:ph type="title" hasCustomPrompt="1"/>
          </p:nvPr>
        </p:nvSpPr>
        <p:spPr>
          <a:prstGeom prst="rect">
            <a:avLst/>
          </a:prstGeom>
        </p:spPr>
        <p:txBody>
          <a:bodyPr/>
          <a:lstStyle/>
          <a:p>
            <a:r>
              <a:t>Titre de diapositive</a:t>
            </a:r>
          </a:p>
        </p:txBody>
      </p:sp>
      <p:sp>
        <p:nvSpPr>
          <p:cNvPr id="43" name="Sous-titre de diapositiv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44" name="Texte niveau 1…"/>
          <p:cNvSpPr txBox="1">
            <a:spLocks noGrp="1"/>
          </p:cNvSpPr>
          <p:nvPr>
            <p:ph type="body" idx="1" hasCustomPrompt="1"/>
          </p:nvPr>
        </p:nvSpPr>
        <p:spPr>
          <a:prstGeom prst="rect">
            <a:avLst/>
          </a:prstGeom>
        </p:spPr>
        <p:txBody>
          <a:bodyPr/>
          <a:lstStyle/>
          <a:p>
            <a:r>
              <a:t>Texte de puce de diapositive</a:t>
            </a:r>
          </a:p>
          <a:p>
            <a:pPr lvl="1"/>
            <a:endParaRPr/>
          </a:p>
          <a:p>
            <a:pPr lvl="2"/>
            <a:endParaRPr/>
          </a:p>
          <a:p>
            <a:pPr lvl="3"/>
            <a:endParaRPr/>
          </a:p>
          <a:p>
            <a:pPr lvl="4"/>
            <a:endParaRPr/>
          </a:p>
        </p:txBody>
      </p:sp>
      <p:sp>
        <p:nvSpPr>
          <p:cNvPr id="4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52" name="Texte niveau 1…"/>
          <p:cNvSpPr txBox="1">
            <a:spLocks noGrp="1"/>
          </p:cNvSpPr>
          <p:nvPr>
            <p:ph type="body" idx="1" hasCustomPrompt="1"/>
          </p:nvPr>
        </p:nvSpPr>
        <p:spPr>
          <a:prstGeom prst="rect">
            <a:avLst/>
          </a:prstGeom>
        </p:spPr>
        <p:txBody>
          <a:bodyPr numCol="2" spcCol="1098550"/>
          <a:lstStyle/>
          <a:p>
            <a:r>
              <a:t>Texte de puce de diapositive</a:t>
            </a:r>
          </a:p>
          <a:p>
            <a:pPr lvl="1"/>
            <a:endParaRPr/>
          </a:p>
          <a:p>
            <a:pPr lvl="2"/>
            <a:endParaRPr/>
          </a:p>
          <a:p>
            <a:pPr lvl="3"/>
            <a:endParaRPr/>
          </a:p>
          <a:p>
            <a:pPr lvl="4"/>
            <a:endParaRPr/>
          </a:p>
        </p:txBody>
      </p:sp>
      <p:sp>
        <p:nvSpPr>
          <p:cNvPr id="5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0" name="Sous-titre de diapositiv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61" name="Texte niveau 1…"/>
          <p:cNvSpPr txBox="1">
            <a:spLocks noGrp="1"/>
          </p:cNvSpPr>
          <p:nvPr>
            <p:ph type="body" sz="half" idx="1" hasCustomPrompt="1"/>
          </p:nvPr>
        </p:nvSpPr>
        <p:spPr>
          <a:xfrm>
            <a:off x="1206500" y="4248504"/>
            <a:ext cx="9779000" cy="8256630"/>
          </a:xfrm>
          <a:prstGeom prst="rect">
            <a:avLst/>
          </a:prstGeom>
        </p:spPr>
        <p:txBody>
          <a:bodyPr/>
          <a:lstStyle/>
          <a:p>
            <a:r>
              <a:t>Texte de puce de diapositive</a:t>
            </a:r>
          </a:p>
          <a:p>
            <a:pPr lvl="1"/>
            <a:endParaRPr/>
          </a:p>
          <a:p>
            <a:pPr lvl="2"/>
            <a:endParaRPr/>
          </a:p>
          <a:p>
            <a:pPr lvl="3"/>
            <a:endParaRPr/>
          </a:p>
          <a:p>
            <a:pPr lvl="4"/>
            <a:endParaRPr/>
          </a:p>
        </p:txBody>
      </p:sp>
      <p:sp>
        <p:nvSpPr>
          <p:cNvPr id="62" name="Bol de pâtes pappardelle avec du beurre maître d’hôtel, des noisettes grillées et des lamelles de parmesan"/>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Titre de diapositive"/>
          <p:cNvSpPr txBox="1">
            <a:spLocks noGrp="1"/>
          </p:cNvSpPr>
          <p:nvPr>
            <p:ph type="title" hasCustomPrompt="1"/>
          </p:nvPr>
        </p:nvSpPr>
        <p:spPr>
          <a:xfrm>
            <a:off x="1206500" y="1079500"/>
            <a:ext cx="9779000" cy="1435100"/>
          </a:xfrm>
          <a:prstGeom prst="rect">
            <a:avLst/>
          </a:prstGeom>
        </p:spPr>
        <p:txBody>
          <a:bodyPr/>
          <a:lstStyle/>
          <a:p>
            <a:r>
              <a:t>Titre de diapositive</a:t>
            </a:r>
          </a:p>
        </p:txBody>
      </p:sp>
      <p:sp>
        <p:nvSpPr>
          <p:cNvPr id="6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Titre de section"/>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Titre de section</a:t>
            </a:r>
          </a:p>
        </p:txBody>
      </p:sp>
      <p:sp>
        <p:nvSpPr>
          <p:cNvPr id="72" name="Numéro de diapositiv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rdre du jour">
    <p:spTree>
      <p:nvGrpSpPr>
        <p:cNvPr id="1" name=""/>
        <p:cNvGrpSpPr/>
        <p:nvPr/>
      </p:nvGrpSpPr>
      <p:grpSpPr>
        <a:xfrm>
          <a:off x="0" y="0"/>
          <a:ext cx="0" cy="0"/>
          <a:chOff x="0" y="0"/>
          <a:chExt cx="0" cy="0"/>
        </a:xfrm>
      </p:grpSpPr>
      <p:sp>
        <p:nvSpPr>
          <p:cNvPr id="88" name="Titre de l’ordre du jour"/>
          <p:cNvSpPr txBox="1">
            <a:spLocks noGrp="1"/>
          </p:cNvSpPr>
          <p:nvPr>
            <p:ph type="title" hasCustomPrompt="1"/>
          </p:nvPr>
        </p:nvSpPr>
        <p:spPr>
          <a:xfrm>
            <a:off x="1206500" y="1079500"/>
            <a:ext cx="21971000" cy="1435100"/>
          </a:xfrm>
          <a:prstGeom prst="rect">
            <a:avLst/>
          </a:prstGeom>
        </p:spPr>
        <p:txBody>
          <a:bodyPr/>
          <a:lstStyle/>
          <a:p>
            <a:r>
              <a:t>Titre de l’ordre du jour</a:t>
            </a:r>
          </a:p>
        </p:txBody>
      </p:sp>
      <p:sp>
        <p:nvSpPr>
          <p:cNvPr id="89" name="Sous-titre de l’ordre du jour"/>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l’ordre du jour</a:t>
            </a:r>
          </a:p>
        </p:txBody>
      </p:sp>
      <p:sp>
        <p:nvSpPr>
          <p:cNvPr id="90" name="Texte niveau 1…"/>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Rubriques de l’ordre du jour</a:t>
            </a:r>
          </a:p>
          <a:p>
            <a:pPr lvl="1"/>
            <a:endParaRPr/>
          </a:p>
          <a:p>
            <a:pPr lvl="2"/>
            <a:endParaRPr/>
          </a:p>
          <a:p>
            <a:pPr lvl="3"/>
            <a:endParaRPr/>
          </a:p>
          <a:p>
            <a:pPr lvl="4"/>
            <a:endParaRPr/>
          </a:p>
        </p:txBody>
      </p:sp>
      <p:sp>
        <p:nvSpPr>
          <p:cNvPr id="9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éclaration">
    <p:spTree>
      <p:nvGrpSpPr>
        <p:cNvPr id="1" name=""/>
        <p:cNvGrpSpPr/>
        <p:nvPr/>
      </p:nvGrpSpPr>
      <p:grpSpPr>
        <a:xfrm>
          <a:off x="0" y="0"/>
          <a:ext cx="0" cy="0"/>
          <a:chOff x="0" y="0"/>
          <a:chExt cx="0" cy="0"/>
        </a:xfrm>
      </p:grpSpPr>
      <p:sp>
        <p:nvSpPr>
          <p:cNvPr id="98" name="Texte niveau 1…"/>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Déclaration</a:t>
            </a:r>
          </a:p>
          <a:p>
            <a:pPr lvl="1"/>
            <a:endParaRPr/>
          </a:p>
          <a:p>
            <a:pPr lvl="2"/>
            <a:endParaRPr/>
          </a:p>
          <a:p>
            <a:pPr lvl="3"/>
            <a:endParaRPr/>
          </a:p>
          <a:p>
            <a:pPr lvl="4"/>
            <a:endParaRPr/>
          </a:p>
        </p:txBody>
      </p:sp>
      <p:sp>
        <p:nvSpPr>
          <p:cNvPr id="99"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re de diapositiv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Titre de diapositive</a:t>
            </a:r>
          </a:p>
        </p:txBody>
      </p:sp>
      <p:sp>
        <p:nvSpPr>
          <p:cNvPr id="3" name="Texte niveau 1…"/>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Texte de puce de diapositive</a:t>
            </a:r>
          </a:p>
          <a:p>
            <a:pPr lvl="1"/>
            <a:endParaRPr/>
          </a:p>
          <a:p>
            <a:pPr lvl="2"/>
            <a:endParaRPr/>
          </a:p>
          <a:p>
            <a:pPr lvl="3"/>
            <a:endParaRPr/>
          </a:p>
          <a:p>
            <a:pPr lvl="4"/>
            <a:endParaRPr/>
          </a:p>
        </p:txBody>
      </p:sp>
      <p:sp>
        <p:nvSpPr>
          <p:cNvPr id="4" name="Numéro de diapositive"/>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http://edd.ac-amiens.fr/252-les-objectifs-de-developpement-durable-de-l-agenda-2030-de.html" TargetMode="Externa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amaury-joachim.faviot@ac-amiens.fr" TargetMode="External"/><Relationship Id="rId7" Type="http://schemas.openxmlformats.org/officeDocument/2006/relationships/image" Target="../media/image2.jpg"/><Relationship Id="rId2" Type="http://schemas.openxmlformats.org/officeDocument/2006/relationships/hyperlink" Target="mailto:Xavier.Prud-Homme@ac-amiens.fr"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edd.ac-amiens.fr/251-tutoriel-filesender.html" TargetMode="External"/><Relationship Id="rId4" Type="http://schemas.openxmlformats.org/officeDocument/2006/relationships/hyperlink" Target="mailto:Emmanuel-Franci.Noyelle@ac-amiens.f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education.gouv.fr/bo/13/Hebdo31/MENE1320526N.htm" TargetMode="Externa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dd.ac-amiens.fr/" TargetMode="External"/><Relationship Id="rId1" Type="http://schemas.openxmlformats.org/officeDocument/2006/relationships/slideLayout" Target="../slideLayouts/slideLayout4.xml"/><Relationship Id="rId5" Type="http://schemas.openxmlformats.org/officeDocument/2006/relationships/hyperlink" Target="https://www.education.gouv.fr/bo/13/Hebdo31/MENE1320526N.htm"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hyperlink" Target="http://edd.ac-amiens.fr/252-les-objectifs-de-developpement-durable-de-l-agenda-2030-de.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http://edd.ac-amiens.fr/252-les-objectifs-de-developpement-durable-de-l-agenda-2030-de.html"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70" name="Manuella VAN PRAËT- Coralie ALEXANDRE IA-IPR"/>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r>
              <a:rPr lang="fr-FR" dirty="0"/>
              <a:t>Mission académique pour l’EDD</a:t>
            </a:r>
            <a:endParaRPr dirty="0"/>
          </a:p>
        </p:txBody>
      </p:sp>
      <p:sp>
        <p:nvSpPr>
          <p:cNvPr id="171" name="ECOLE ACADÉMIQUE DE FORMATION"/>
          <p:cNvSpPr txBox="1">
            <a:spLocks noGrp="1"/>
          </p:cNvSpPr>
          <p:nvPr>
            <p:ph type="ctrTitle"/>
          </p:nvPr>
        </p:nvSpPr>
        <p:spPr>
          <a:xfrm>
            <a:off x="1420173" y="2754704"/>
            <a:ext cx="21971004" cy="4648201"/>
          </a:xfrm>
          <a:prstGeom prst="rect">
            <a:avLst/>
          </a:prstGeom>
        </p:spPr>
        <p:txBody>
          <a:bodyPr/>
          <a:lstStyle>
            <a:lvl1pPr>
              <a:defRPr sz="9400" spc="-188"/>
            </a:lvl1pPr>
          </a:lstStyle>
          <a:p>
            <a:r>
              <a:rPr lang="fr-FR" dirty="0"/>
              <a:t>Demande labellisation E</a:t>
            </a:r>
            <a:r>
              <a:rPr lang="fr-FR" sz="6000" dirty="0"/>
              <a:t>3</a:t>
            </a:r>
            <a:r>
              <a:rPr lang="fr-FR" dirty="0"/>
              <a:t>D d’une structure scolaire</a:t>
            </a:r>
            <a:endParaRPr dirty="0"/>
          </a:p>
        </p:txBody>
      </p:sp>
      <p:sp>
        <p:nvSpPr>
          <p:cNvPr id="172" name="Axe 2 : valeurs et culture??"/>
          <p:cNvSpPr txBox="1">
            <a:spLocks noGrp="1"/>
          </p:cNvSpPr>
          <p:nvPr>
            <p:ph type="subTitle" sz="quarter" idx="1"/>
          </p:nvPr>
        </p:nvSpPr>
        <p:spPr>
          <a:prstGeom prst="rect">
            <a:avLst/>
          </a:prstGeom>
        </p:spPr>
        <p:txBody>
          <a:bodyPr/>
          <a:lstStyle/>
          <a:p>
            <a:endParaRPr dirty="0"/>
          </a:p>
          <a:p>
            <a:r>
              <a:rPr lang="fr-FR" dirty="0"/>
              <a:t>Ecole, Collège, Lycée</a:t>
            </a:r>
            <a:endParaRPr dirty="0"/>
          </a:p>
        </p:txBody>
      </p:sp>
      <p:pic>
        <p:nvPicPr>
          <p:cNvPr id="173" name="Image 19" descr="Image 19"/>
          <p:cNvPicPr>
            <a:picLocks noChangeAspect="1"/>
          </p:cNvPicPr>
          <p:nvPr/>
        </p:nvPicPr>
        <p:blipFill>
          <a:blip r:embed="rId2">
            <a:extLst/>
          </a:blip>
          <a:srcRect t="12006"/>
          <a:stretch>
            <a:fillRect/>
          </a:stretch>
        </p:blipFill>
        <p:spPr>
          <a:xfrm>
            <a:off x="229229" y="244090"/>
            <a:ext cx="2381889" cy="2103044"/>
          </a:xfrm>
          <a:prstGeom prst="rect">
            <a:avLst/>
          </a:prstGeom>
          <a:ln w="12700">
            <a:miter lim="400000"/>
          </a:ln>
        </p:spPr>
      </p:pic>
      <p:pic>
        <p:nvPicPr>
          <p:cNvPr id="6" name="Image 5">
            <a:extLst>
              <a:ext uri="{FF2B5EF4-FFF2-40B4-BE49-F238E27FC236}">
                <a16:creationId xmlns:a16="http://schemas.microsoft.com/office/drawing/2014/main" id="{BCEF9E33-1AC0-47C9-9EE0-2FF4347CA64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Illustration du travail de la thématique 2</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4"/>
            <a:ext cx="23737052" cy="9602733"/>
          </a:xfrm>
          <a:prstGeom prst="rect">
            <a:avLst/>
          </a:prstGeom>
        </p:spPr>
        <p:txBody>
          <a:bodyPr>
            <a:normAutofit/>
          </a:bodyPr>
          <a:lstStyle/>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7" name="Référentiel de compétences professionnelles - 2013-">
            <a:extLst>
              <a:ext uri="{FF2B5EF4-FFF2-40B4-BE49-F238E27FC236}">
                <a16:creationId xmlns:a16="http://schemas.microsoft.com/office/drawing/2014/main" id="{6AEDBE3D-0D3C-451D-A3EC-3FE45BA111B4}"/>
              </a:ext>
            </a:extLst>
          </p:cNvPr>
          <p:cNvSpPr txBox="1">
            <a:spLocks noGrp="1"/>
          </p:cNvSpPr>
          <p:nvPr>
            <p:ph type="body" idx="21"/>
          </p:nvPr>
        </p:nvSpPr>
        <p:spPr>
          <a:xfrm>
            <a:off x="1873250" y="1534515"/>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85000" lnSpcReduction="10000"/>
          </a:bodyPr>
          <a:lstStyle/>
          <a:p>
            <a:r>
              <a:rPr lang="fr-FR" dirty="0"/>
              <a:t>Joindre quelques photos, article(s) de presse, traces écrites des élèves…</a:t>
            </a:r>
          </a:p>
        </p:txBody>
      </p:sp>
    </p:spTree>
    <p:extLst>
      <p:ext uri="{BB962C8B-B14F-4D97-AF65-F5344CB8AC3E}">
        <p14:creationId xmlns:p14="http://schemas.microsoft.com/office/powerpoint/2010/main" val="31109838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Thématique n°3 développée et travaillée</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4"/>
            <a:ext cx="23737052" cy="9602733"/>
          </a:xfrm>
          <a:prstGeom prst="rect">
            <a:avLst/>
          </a:prstGeom>
        </p:spPr>
        <p:txBody>
          <a:bodyPr>
            <a:normAutofit/>
          </a:bodyPr>
          <a:lstStyle/>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7" name="Référentiel de compétences professionnelles - 2013-">
            <a:extLst>
              <a:ext uri="{FF2B5EF4-FFF2-40B4-BE49-F238E27FC236}">
                <a16:creationId xmlns:a16="http://schemas.microsoft.com/office/drawing/2014/main" id="{6AEDBE3D-0D3C-451D-A3EC-3FE45BA111B4}"/>
              </a:ext>
            </a:extLst>
          </p:cNvPr>
          <p:cNvSpPr txBox="1">
            <a:spLocks noGrp="1"/>
          </p:cNvSpPr>
          <p:nvPr>
            <p:ph type="body" idx="21"/>
          </p:nvPr>
        </p:nvSpPr>
        <p:spPr>
          <a:xfrm>
            <a:off x="3187700" y="1423311"/>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lang="fr-FR" dirty="0"/>
              <a:t>Nom de la thématique :</a:t>
            </a:r>
          </a:p>
        </p:txBody>
      </p:sp>
      <p:graphicFrame>
        <p:nvGraphicFramePr>
          <p:cNvPr id="2" name="Tableau 1">
            <a:extLst>
              <a:ext uri="{FF2B5EF4-FFF2-40B4-BE49-F238E27FC236}">
                <a16:creationId xmlns:a16="http://schemas.microsoft.com/office/drawing/2014/main" id="{8147E01B-E9A9-47C1-A491-5E321960BEF2}"/>
              </a:ext>
            </a:extLst>
          </p:cNvPr>
          <p:cNvGraphicFramePr>
            <a:graphicFrameLocks noGrp="1"/>
          </p:cNvGraphicFramePr>
          <p:nvPr>
            <p:extLst>
              <p:ext uri="{D42A27DB-BD31-4B8C-83A1-F6EECF244321}">
                <p14:modId xmlns:p14="http://schemas.microsoft.com/office/powerpoint/2010/main" val="873671879"/>
              </p:ext>
            </p:extLst>
          </p:nvPr>
        </p:nvGraphicFramePr>
        <p:xfrm>
          <a:off x="323474" y="2713315"/>
          <a:ext cx="23193752" cy="9387840"/>
        </p:xfrm>
        <a:graphic>
          <a:graphicData uri="http://schemas.openxmlformats.org/drawingml/2006/table">
            <a:tbl>
              <a:tblPr firstRow="1" bandRow="1">
                <a:tableStyleId>{5940675A-B579-460E-94D1-54222C63F5DA}</a:tableStyleId>
              </a:tblPr>
              <a:tblGrid>
                <a:gridCol w="8134727">
                  <a:extLst>
                    <a:ext uri="{9D8B030D-6E8A-4147-A177-3AD203B41FA5}">
                      <a16:colId xmlns:a16="http://schemas.microsoft.com/office/drawing/2014/main" val="851628580"/>
                    </a:ext>
                  </a:extLst>
                </a:gridCol>
                <a:gridCol w="15059025">
                  <a:extLst>
                    <a:ext uri="{9D8B030D-6E8A-4147-A177-3AD203B41FA5}">
                      <a16:colId xmlns:a16="http://schemas.microsoft.com/office/drawing/2014/main" val="1508159893"/>
                    </a:ext>
                  </a:extLst>
                </a:gridCol>
              </a:tblGrid>
              <a:tr h="370840">
                <a:tc>
                  <a:txBody>
                    <a:bodyPr/>
                    <a:lstStyle/>
                    <a:p>
                      <a:r>
                        <a:rPr lang="fr-FR" sz="2000" b="1" i="0" u="none" strike="noStrike" cap="none" spc="0" baseline="0" dirty="0">
                          <a:solidFill>
                            <a:schemeClr val="tx1"/>
                          </a:solidFill>
                          <a:effectLst/>
                          <a:uFillTx/>
                          <a:latin typeface="+mn-lt"/>
                          <a:ea typeface="+mn-ea"/>
                          <a:cs typeface="+mn-cs"/>
                          <a:sym typeface="Helvetica Neue"/>
                        </a:rPr>
                        <a:t>Identification et description en quelques lignes des projets / des actions en lien avec cette thématique</a:t>
                      </a:r>
                    </a:p>
                    <a:p>
                      <a:r>
                        <a:rPr lang="fr-FR" sz="2000" b="0" i="0" u="none" strike="noStrike" cap="none" spc="0" baseline="0" dirty="0">
                          <a:solidFill>
                            <a:schemeClr val="tx1"/>
                          </a:solidFill>
                          <a:effectLst/>
                          <a:uFillTx/>
                          <a:latin typeface="+mn-lt"/>
                          <a:ea typeface="+mn-ea"/>
                          <a:cs typeface="+mn-cs"/>
                          <a:sym typeface="Helvetica Neue"/>
                        </a:rPr>
                        <a:t>(précisez les objectifs, l’ancrage dans les enseignements, ce qui a été mis en place, dans / hors les temps de classe, précisez les Objectifs de développement travaillés de l’ONU : ODD </a:t>
                      </a:r>
                      <a:r>
                        <a:rPr lang="fr-FR" sz="2000" b="0" i="0" u="none" strike="noStrike" cap="none" spc="0" baseline="0" dirty="0">
                          <a:solidFill>
                            <a:schemeClr val="tx2">
                              <a:lumMod val="50000"/>
                            </a:schemeClr>
                          </a:solidFill>
                          <a:effectLst/>
                          <a:uFillTx/>
                          <a:latin typeface="+mn-lt"/>
                          <a:ea typeface="+mn-ea"/>
                          <a:cs typeface="+mn-cs"/>
                          <a:sym typeface="Helvetica Neue"/>
                        </a:rPr>
                        <a:t>&gt;&gt;</a:t>
                      </a:r>
                      <a:r>
                        <a:rPr lang="fr-FR" sz="2000" b="0" i="0" u="none" strike="noStrike" cap="none" spc="0" baseline="0" dirty="0">
                          <a:solidFill>
                            <a:srgbClr val="FF0000"/>
                          </a:solidFill>
                          <a:effectLst/>
                          <a:uFillTx/>
                          <a:latin typeface="+mn-lt"/>
                          <a:ea typeface="+mn-ea"/>
                          <a:cs typeface="+mn-cs"/>
                          <a:sym typeface="Helvetica Neue"/>
                        </a:rPr>
                        <a:t> </a:t>
                      </a:r>
                      <a:r>
                        <a:rPr lang="fr-FR" sz="2000" b="0" i="0" u="none" strike="noStrike" cap="none" spc="0" baseline="0" dirty="0">
                          <a:solidFill>
                            <a:srgbClr val="FF0000"/>
                          </a:solidFill>
                          <a:effectLst/>
                          <a:uFillTx/>
                          <a:latin typeface="+mn-lt"/>
                          <a:ea typeface="+mn-ea"/>
                          <a:cs typeface="+mn-cs"/>
                          <a:sym typeface="Helvetica Neue"/>
                          <a:hlinkClick r:id="rId5"/>
                        </a:rPr>
                        <a:t>http://edd.ac-amiens.fr/252-les-objectifs-de-developpement-durable-de-l-agenda-2030-de.html</a:t>
                      </a:r>
                      <a:r>
                        <a:rPr lang="fr-FR" sz="2000" b="0" i="0" u="none" strike="noStrike" cap="none" spc="0" baseline="0" dirty="0">
                          <a:solidFill>
                            <a:srgbClr val="FF0000"/>
                          </a:solidFill>
                          <a:effectLst/>
                          <a:uFillTx/>
                          <a:latin typeface="+mn-lt"/>
                          <a:ea typeface="+mn-ea"/>
                          <a:cs typeface="+mn-cs"/>
                          <a:sym typeface="Helvetica Neue"/>
                        </a:rPr>
                        <a:t> </a:t>
                      </a:r>
                      <a:r>
                        <a:rPr lang="fr-FR" sz="2000" b="0" i="0" u="none" strike="noStrike" cap="none" spc="0" baseline="0" dirty="0">
                          <a:solidFill>
                            <a:schemeClr val="tx1"/>
                          </a:solidFill>
                          <a:effectLst/>
                          <a:uFillTx/>
                          <a:latin typeface="+mn-lt"/>
                          <a:ea typeface="+mn-ea"/>
                          <a:cs typeface="+mn-cs"/>
                          <a:sym typeface="Helvetica Neue"/>
                        </a:rPr>
                        <a:t>)</a:t>
                      </a:r>
                    </a:p>
                  </a:txBody>
                  <a:tcPr/>
                </a:tc>
                <a:tc>
                  <a:txBody>
                    <a:bodyPr/>
                    <a:lstStyle/>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txBody>
                  <a:tcPr/>
                </a:tc>
                <a:extLst>
                  <a:ext uri="{0D108BD9-81ED-4DB2-BD59-A6C34878D82A}">
                    <a16:rowId xmlns:a16="http://schemas.microsoft.com/office/drawing/2014/main" val="1132847882"/>
                  </a:ext>
                </a:extLst>
              </a:tr>
              <a:tr h="370840">
                <a:tc>
                  <a:txBody>
                    <a:bodyPr/>
                    <a:lstStyle/>
                    <a:p>
                      <a:r>
                        <a:rPr lang="fr-FR" sz="2000" b="1" dirty="0"/>
                        <a:t>Implication des élèves</a:t>
                      </a:r>
                    </a:p>
                  </a:txBody>
                  <a:tcPr/>
                </a:tc>
                <a:tc>
                  <a:txBody>
                    <a:bodyPr/>
                    <a:lstStyle/>
                    <a:p>
                      <a:pPr algn="l"/>
                      <a:r>
                        <a:rPr lang="fr-FR" sz="2000" dirty="0"/>
                        <a:t>Nombre d’élèves concernés par ces projets / actions :</a:t>
                      </a:r>
                    </a:p>
                    <a:p>
                      <a:pPr algn="l"/>
                      <a:r>
                        <a:rPr lang="fr-FR" sz="2000" dirty="0"/>
                        <a:t>Niveau des élèves concernés :</a:t>
                      </a:r>
                    </a:p>
                    <a:p>
                      <a:pPr algn="l"/>
                      <a:r>
                        <a:rPr lang="fr-FR" sz="2000" dirty="0"/>
                        <a:t>Rôle des élèves dans ces projets / actions :</a:t>
                      </a:r>
                    </a:p>
                    <a:p>
                      <a:pPr algn="l"/>
                      <a:endParaRPr lang="fr-FR" sz="2000" dirty="0"/>
                    </a:p>
                    <a:p>
                      <a:pPr algn="l"/>
                      <a:endParaRPr lang="fr-FR" sz="2000" dirty="0"/>
                    </a:p>
                    <a:p>
                      <a:pPr algn="l"/>
                      <a:endParaRPr lang="fr-FR" sz="2000" dirty="0"/>
                    </a:p>
                    <a:p>
                      <a:pPr algn="l"/>
                      <a:endParaRPr lang="fr-FR" sz="2000" dirty="0"/>
                    </a:p>
                    <a:p>
                      <a:pPr algn="l"/>
                      <a:endParaRPr lang="fr-FR" sz="2000" dirty="0"/>
                    </a:p>
                    <a:p>
                      <a:pPr algn="l"/>
                      <a:endParaRPr lang="fr-FR" sz="2000" dirty="0"/>
                    </a:p>
                  </a:txBody>
                  <a:tcPr/>
                </a:tc>
                <a:extLst>
                  <a:ext uri="{0D108BD9-81ED-4DB2-BD59-A6C34878D82A}">
                    <a16:rowId xmlns:a16="http://schemas.microsoft.com/office/drawing/2014/main" val="247592298"/>
                  </a:ext>
                </a:extLst>
              </a:tr>
              <a:tr h="370840">
                <a:tc>
                  <a:txBody>
                    <a:bodyPr/>
                    <a:lstStyle/>
                    <a:p>
                      <a:r>
                        <a:rPr lang="fr-FR" sz="2000" b="1" dirty="0"/>
                        <a:t>Implication des personnels</a:t>
                      </a:r>
                    </a:p>
                  </a:txBody>
                  <a:tcPr/>
                </a:tc>
                <a:tc>
                  <a:txBody>
                    <a:bodyPr/>
                    <a:lstStyle/>
                    <a:p>
                      <a:pPr algn="l"/>
                      <a:r>
                        <a:rPr lang="fr-FR" sz="2000" dirty="0"/>
                        <a:t>Nombre :</a:t>
                      </a:r>
                    </a:p>
                    <a:p>
                      <a:pPr algn="l"/>
                      <a:r>
                        <a:rPr lang="fr-FR" sz="2000" dirty="0"/>
                        <a:t>Fonction :</a:t>
                      </a:r>
                    </a:p>
                    <a:p>
                      <a:pPr algn="l"/>
                      <a:r>
                        <a:rPr lang="fr-FR" sz="2000" dirty="0"/>
                        <a:t>Discipline (si enseignants) :</a:t>
                      </a:r>
                    </a:p>
                    <a:p>
                      <a:pPr algn="l"/>
                      <a:endParaRPr lang="fr-FR" sz="2000" dirty="0"/>
                    </a:p>
                    <a:p>
                      <a:pPr algn="l"/>
                      <a:endParaRPr lang="fr-FR" sz="2000" dirty="0"/>
                    </a:p>
                  </a:txBody>
                  <a:tcPr/>
                </a:tc>
                <a:extLst>
                  <a:ext uri="{0D108BD9-81ED-4DB2-BD59-A6C34878D82A}">
                    <a16:rowId xmlns:a16="http://schemas.microsoft.com/office/drawing/2014/main" val="2605553285"/>
                  </a:ext>
                </a:extLst>
              </a:tr>
              <a:tr h="370840">
                <a:tc>
                  <a:txBody>
                    <a:bodyPr/>
                    <a:lstStyle/>
                    <a:p>
                      <a:r>
                        <a:rPr lang="fr-FR" sz="2000" b="1" dirty="0"/>
                        <a:t>Implication d’autres acteurs (parents d’élèves, partenaires)</a:t>
                      </a:r>
                    </a:p>
                  </a:txBody>
                  <a:tcPr/>
                </a:tc>
                <a:tc>
                  <a:txBody>
                    <a:bodyPr/>
                    <a:lstStyle/>
                    <a:p>
                      <a:endParaRPr lang="fr-FR" sz="2000"/>
                    </a:p>
                  </a:txBody>
                  <a:tcPr/>
                </a:tc>
                <a:extLst>
                  <a:ext uri="{0D108BD9-81ED-4DB2-BD59-A6C34878D82A}">
                    <a16:rowId xmlns:a16="http://schemas.microsoft.com/office/drawing/2014/main" val="2663733754"/>
                  </a:ext>
                </a:extLst>
              </a:tr>
              <a:tr h="370840">
                <a:tc>
                  <a:txBody>
                    <a:bodyPr/>
                    <a:lstStyle/>
                    <a:p>
                      <a:r>
                        <a:rPr lang="fr-FR" sz="2000" b="1" dirty="0"/>
                        <a:t>Date / période de mise en </a:t>
                      </a:r>
                      <a:r>
                        <a:rPr lang="fr-FR" sz="2000" b="1" dirty="0" err="1"/>
                        <a:t>oeuvre</a:t>
                      </a:r>
                      <a:endParaRPr lang="fr-FR" sz="2000" b="1" dirty="0"/>
                    </a:p>
                  </a:txBody>
                  <a:tcPr/>
                </a:tc>
                <a:tc>
                  <a:txBody>
                    <a:bodyPr/>
                    <a:lstStyle/>
                    <a:p>
                      <a:endParaRPr lang="fr-FR" sz="2000"/>
                    </a:p>
                  </a:txBody>
                  <a:tcPr/>
                </a:tc>
                <a:extLst>
                  <a:ext uri="{0D108BD9-81ED-4DB2-BD59-A6C34878D82A}">
                    <a16:rowId xmlns:a16="http://schemas.microsoft.com/office/drawing/2014/main" val="2569813167"/>
                  </a:ext>
                </a:extLst>
              </a:tr>
              <a:tr h="370840">
                <a:tc>
                  <a:txBody>
                    <a:bodyPr/>
                    <a:lstStyle/>
                    <a:p>
                      <a:r>
                        <a:rPr lang="fr-FR" sz="2000" b="1" dirty="0"/>
                        <a:t>Projets / actions renouvelés</a:t>
                      </a:r>
                    </a:p>
                  </a:txBody>
                  <a:tcPr/>
                </a:tc>
                <a:tc>
                  <a:txBody>
                    <a:bodyPr/>
                    <a:lstStyle/>
                    <a:p>
                      <a:pPr algn="l"/>
                      <a:r>
                        <a:rPr lang="fr-FR" sz="2000" dirty="0"/>
                        <a:t>Oui / non</a:t>
                      </a:r>
                    </a:p>
                  </a:txBody>
                  <a:tcPr/>
                </a:tc>
                <a:extLst>
                  <a:ext uri="{0D108BD9-81ED-4DB2-BD59-A6C34878D82A}">
                    <a16:rowId xmlns:a16="http://schemas.microsoft.com/office/drawing/2014/main" val="2763309259"/>
                  </a:ext>
                </a:extLst>
              </a:tr>
            </a:tbl>
          </a:graphicData>
        </a:graphic>
      </p:graphicFrame>
    </p:spTree>
    <p:extLst>
      <p:ext uri="{BB962C8B-B14F-4D97-AF65-F5344CB8AC3E}">
        <p14:creationId xmlns:p14="http://schemas.microsoft.com/office/powerpoint/2010/main" val="49836631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Illustration du travail de la thématique 3</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4"/>
            <a:ext cx="23737052" cy="9602733"/>
          </a:xfrm>
          <a:prstGeom prst="rect">
            <a:avLst/>
          </a:prstGeom>
        </p:spPr>
        <p:txBody>
          <a:bodyPr>
            <a:normAutofit/>
          </a:bodyPr>
          <a:lstStyle/>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7" name="Référentiel de compétences professionnelles - 2013-">
            <a:extLst>
              <a:ext uri="{FF2B5EF4-FFF2-40B4-BE49-F238E27FC236}">
                <a16:creationId xmlns:a16="http://schemas.microsoft.com/office/drawing/2014/main" id="{6AEDBE3D-0D3C-451D-A3EC-3FE45BA111B4}"/>
              </a:ext>
            </a:extLst>
          </p:cNvPr>
          <p:cNvSpPr txBox="1">
            <a:spLocks noGrp="1"/>
          </p:cNvSpPr>
          <p:nvPr>
            <p:ph type="body" idx="21"/>
          </p:nvPr>
        </p:nvSpPr>
        <p:spPr>
          <a:xfrm>
            <a:off x="1873250" y="1534515"/>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85000" lnSpcReduction="10000"/>
          </a:bodyPr>
          <a:lstStyle/>
          <a:p>
            <a:r>
              <a:rPr lang="fr-FR" dirty="0"/>
              <a:t>Joindre quelques photos, article(s) de presse, traces écrites des élèves…</a:t>
            </a:r>
          </a:p>
        </p:txBody>
      </p:sp>
    </p:spTree>
    <p:extLst>
      <p:ext uri="{BB962C8B-B14F-4D97-AF65-F5344CB8AC3E}">
        <p14:creationId xmlns:p14="http://schemas.microsoft.com/office/powerpoint/2010/main" val="83499960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Informations complémentaires sur la démarche de l’EDD dans la structure scolaire</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4"/>
            <a:ext cx="23737052" cy="9602733"/>
          </a:xfrm>
          <a:prstGeom prst="rect">
            <a:avLst/>
          </a:prstGeom>
        </p:spPr>
        <p:txBody>
          <a:bodyPr>
            <a:normAutofit/>
          </a:bodyPr>
          <a:lstStyle/>
          <a:p>
            <a:pPr defTabSz="411479">
              <a:lnSpc>
                <a:spcPct val="100000"/>
              </a:lnSpc>
              <a:spcBef>
                <a:spcPts val="0"/>
              </a:spcBef>
              <a:buSzTx/>
              <a:defRPr sz="1260">
                <a:latin typeface="Helvetica"/>
                <a:ea typeface="Helvetica"/>
                <a:cs typeface="Helvetica"/>
                <a:sym typeface="Helvetica"/>
              </a:defRPr>
            </a:pPr>
            <a:r>
              <a:rPr lang="fr-FR" sz="3600" b="1" dirty="0">
                <a:latin typeface="Calibri" panose="020F0502020204030204" pitchFamily="34" charset="0"/>
                <a:cs typeface="Calibri" panose="020F0502020204030204" pitchFamily="34" charset="0"/>
              </a:rPr>
              <a:t>Existe-t-il une collaboration inter-degrés ? Si oui, l’expliciter en quelques lignes. </a:t>
            </a:r>
            <a:endParaRPr lang="fr-FR" sz="3600" dirty="0">
              <a:latin typeface="Calibri" panose="020F0502020204030204" pitchFamily="34" charset="0"/>
              <a:cs typeface="Calibri" panose="020F0502020204030204" pitchFamily="34" charset="0"/>
            </a:endParaRPr>
          </a:p>
          <a:p>
            <a:pPr defTabSz="411479">
              <a:lnSpc>
                <a:spcPct val="100000"/>
              </a:lnSpc>
              <a:spcBef>
                <a:spcPts val="0"/>
              </a:spcBef>
              <a:buSzTx/>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defTabSz="411479">
              <a:lnSpc>
                <a:spcPct val="100000"/>
              </a:lnSpc>
              <a:spcBef>
                <a:spcPts val="0"/>
              </a:spcBef>
              <a:buSzTx/>
              <a:defRPr sz="1260">
                <a:latin typeface="Helvetica"/>
                <a:ea typeface="Helvetica"/>
                <a:cs typeface="Helvetica"/>
                <a:sym typeface="Helvetica"/>
              </a:defRPr>
            </a:pPr>
            <a:r>
              <a:rPr lang="fr-FR" sz="3600" b="1" dirty="0">
                <a:latin typeface="Calibri" panose="020F0502020204030204" pitchFamily="34" charset="0"/>
                <a:cs typeface="Calibri" panose="020F0502020204030204" pitchFamily="34" charset="0"/>
              </a:rPr>
              <a:t>Existe-t-il une collaboration avec des partenaires extérieurs à la structure scolaire ? Si oui, lesquels ? </a:t>
            </a:r>
            <a:r>
              <a:rPr lang="fr-FR" sz="3600" dirty="0">
                <a:latin typeface="Calibri" panose="020F0502020204030204" pitchFamily="34" charset="0"/>
                <a:cs typeface="Calibri" panose="020F0502020204030204" pitchFamily="34" charset="0"/>
              </a:rPr>
              <a:t>(commune, département, région, associations, autres)</a:t>
            </a:r>
          </a:p>
          <a:p>
            <a:pPr defTabSz="411479">
              <a:lnSpc>
                <a:spcPct val="100000"/>
              </a:lnSpc>
              <a:spcBef>
                <a:spcPts val="0"/>
              </a:spcBef>
              <a:buSzTx/>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defTabSz="411479">
              <a:lnSpc>
                <a:spcPct val="100000"/>
              </a:lnSpc>
              <a:spcBef>
                <a:spcPts val="0"/>
              </a:spcBef>
              <a:buSzTx/>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defTabSz="411479">
              <a:lnSpc>
                <a:spcPct val="100000"/>
              </a:lnSpc>
              <a:spcBef>
                <a:spcPts val="0"/>
              </a:spcBef>
              <a:buSzTx/>
              <a:defRPr sz="1260">
                <a:latin typeface="Helvetica"/>
                <a:ea typeface="Helvetica"/>
                <a:cs typeface="Helvetica"/>
                <a:sym typeface="Helvetica"/>
              </a:defRPr>
            </a:pPr>
            <a:r>
              <a:rPr lang="fr-FR" sz="3600" b="1" dirty="0">
                <a:latin typeface="Calibri" panose="020F0502020204030204" pitchFamily="34" charset="0"/>
                <a:cs typeface="Calibri" panose="020F0502020204030204" pitchFamily="34" charset="0"/>
              </a:rPr>
              <a:t>Existe-t-il un projet de communication en lien avec la démarche de l’EDD dans la structure scolaire ?</a:t>
            </a:r>
            <a:r>
              <a:rPr lang="fr-FR" sz="3600" dirty="0">
                <a:latin typeface="Calibri" panose="020F0502020204030204" pitchFamily="34" charset="0"/>
                <a:cs typeface="Calibri" panose="020F0502020204030204" pitchFamily="34" charset="0"/>
              </a:rPr>
              <a:t> Si oui, expliciter en apportant des illustrations.</a:t>
            </a:r>
          </a:p>
          <a:p>
            <a:pPr defTabSz="411479">
              <a:lnSpc>
                <a:spcPct val="100000"/>
              </a:lnSpc>
              <a:spcBef>
                <a:spcPts val="0"/>
              </a:spcBef>
              <a:buSzTx/>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defTabSz="411479">
              <a:lnSpc>
                <a:spcPct val="100000"/>
              </a:lnSpc>
              <a:spcBef>
                <a:spcPts val="0"/>
              </a:spcBef>
              <a:buSzTx/>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Tree>
    <p:extLst>
      <p:ext uri="{BB962C8B-B14F-4D97-AF65-F5344CB8AC3E}">
        <p14:creationId xmlns:p14="http://schemas.microsoft.com/office/powerpoint/2010/main" val="389162294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Informations complémentaires sur la démarche de l’EDD dans la structure scolaire</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4"/>
            <a:ext cx="23737052" cy="9602733"/>
          </a:xfrm>
          <a:prstGeom prst="rect">
            <a:avLst/>
          </a:prstGeom>
        </p:spPr>
        <p:txBody>
          <a:bodyPr>
            <a:normAutofit/>
          </a:bodyPr>
          <a:lstStyle/>
          <a:p>
            <a:pPr defTabSz="411479">
              <a:lnSpc>
                <a:spcPct val="100000"/>
              </a:lnSpc>
              <a:spcBef>
                <a:spcPts val="0"/>
              </a:spcBef>
              <a:buSzTx/>
              <a:defRPr sz="1260">
                <a:latin typeface="Helvetica"/>
                <a:ea typeface="Helvetica"/>
                <a:cs typeface="Helvetica"/>
                <a:sym typeface="Helvetica"/>
              </a:defRPr>
            </a:pPr>
            <a:r>
              <a:rPr lang="fr-FR" sz="3600" b="1" dirty="0">
                <a:latin typeface="Calibri" panose="020F0502020204030204" pitchFamily="34" charset="0"/>
                <a:cs typeface="Calibri" panose="020F0502020204030204" pitchFamily="34" charset="0"/>
              </a:rPr>
              <a:t>Remarques / illustrations que vous souhaitez porter à la connaissance du comité de pilotage académique de l’EDD : </a:t>
            </a:r>
            <a:endParaRPr lang="fr-FR" sz="3600" dirty="0">
              <a:latin typeface="Calibri" panose="020F0502020204030204" pitchFamily="34" charset="0"/>
              <a:cs typeface="Calibri" panose="020F0502020204030204" pitchFamily="34" charset="0"/>
            </a:endParaRPr>
          </a:p>
          <a:p>
            <a:pPr defTabSz="411479">
              <a:lnSpc>
                <a:spcPct val="100000"/>
              </a:lnSpc>
              <a:spcBef>
                <a:spcPts val="0"/>
              </a:spcBef>
              <a:buSzTx/>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defTabSz="411479">
              <a:lnSpc>
                <a:spcPct val="100000"/>
              </a:lnSpc>
              <a:spcBef>
                <a:spcPts val="0"/>
              </a:spcBef>
              <a:buSzTx/>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Tree>
    <p:extLst>
      <p:ext uri="{BB962C8B-B14F-4D97-AF65-F5344CB8AC3E}">
        <p14:creationId xmlns:p14="http://schemas.microsoft.com/office/powerpoint/2010/main" val="248263937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71" name="ECOLE ACADÉMIQUE DE FORMATION"/>
          <p:cNvSpPr txBox="1">
            <a:spLocks noGrp="1"/>
          </p:cNvSpPr>
          <p:nvPr>
            <p:ph type="ctrTitle"/>
          </p:nvPr>
        </p:nvSpPr>
        <p:spPr>
          <a:xfrm>
            <a:off x="1420173" y="2347134"/>
            <a:ext cx="21971004" cy="11487150"/>
          </a:xfrm>
          <a:prstGeom prst="rect">
            <a:avLst/>
          </a:prstGeom>
        </p:spPr>
        <p:txBody>
          <a:bodyPr>
            <a:noAutofit/>
          </a:bodyPr>
          <a:lstStyle>
            <a:lvl1pPr>
              <a:defRPr sz="9400" spc="-188"/>
            </a:lvl1pPr>
          </a:lstStyle>
          <a:p>
            <a:pPr algn="ctr"/>
            <a:br>
              <a:rPr lang="fr-FR" sz="5400" dirty="0"/>
            </a:br>
            <a:r>
              <a:rPr lang="fr-FR" sz="5400" dirty="0"/>
              <a:t>Ce diaporama (</a:t>
            </a:r>
            <a:r>
              <a:rPr lang="fr-FR" sz="5400" u="sng" dirty="0"/>
              <a:t>en format PPT</a:t>
            </a:r>
            <a:r>
              <a:rPr lang="fr-FR" sz="5400" dirty="0"/>
              <a:t>) est à envoyer à :</a:t>
            </a:r>
            <a:br>
              <a:rPr lang="fr-FR" sz="5400" dirty="0"/>
            </a:br>
            <a:br>
              <a:rPr lang="fr-FR" sz="5400" dirty="0"/>
            </a:br>
            <a:r>
              <a:rPr lang="fr-FR" sz="5400" b="0" dirty="0"/>
              <a:t>- pour l’Aisne : Xavier Prud’homme </a:t>
            </a:r>
            <a:r>
              <a:rPr lang="fr-FR" sz="5400" b="0" dirty="0">
                <a:hlinkClick r:id="rId2"/>
              </a:rPr>
              <a:t>Xavier.Prud-Homme@ac-amiens.fr</a:t>
            </a:r>
            <a:r>
              <a:rPr lang="fr-FR" sz="5400" b="0" dirty="0"/>
              <a:t> </a:t>
            </a:r>
            <a:br>
              <a:rPr lang="fr-FR" sz="5400" b="0" dirty="0"/>
            </a:br>
            <a:br>
              <a:rPr lang="fr-FR" sz="5400" b="0" dirty="0"/>
            </a:br>
            <a:r>
              <a:rPr lang="fr-FR" sz="5400" b="0" dirty="0"/>
              <a:t>- pour l’Oise : Amaury </a:t>
            </a:r>
            <a:r>
              <a:rPr lang="fr-FR" sz="5400" b="0" dirty="0" err="1"/>
              <a:t>Faviot</a:t>
            </a:r>
            <a:r>
              <a:rPr lang="fr-FR" sz="5400" b="0" dirty="0"/>
              <a:t> </a:t>
            </a:r>
            <a:r>
              <a:rPr lang="fr-FR" sz="5400" b="0" dirty="0">
                <a:hlinkClick r:id="rId3"/>
              </a:rPr>
              <a:t>amaury-joachim.faviot@ac-amiens.fr</a:t>
            </a:r>
            <a:r>
              <a:rPr lang="fr-FR" sz="5400" b="0" dirty="0"/>
              <a:t> </a:t>
            </a:r>
            <a:br>
              <a:rPr lang="fr-FR" sz="5400" b="0" dirty="0"/>
            </a:br>
            <a:br>
              <a:rPr lang="fr-FR" sz="5400" b="0" dirty="0"/>
            </a:br>
            <a:r>
              <a:rPr lang="fr-FR" sz="5400" b="0" dirty="0"/>
              <a:t>- pour la Somme : Emmanuel </a:t>
            </a:r>
            <a:r>
              <a:rPr lang="fr-FR" sz="5400" b="0" dirty="0" err="1"/>
              <a:t>Noyelle</a:t>
            </a:r>
            <a:r>
              <a:rPr lang="fr-FR" sz="5400" b="0" dirty="0"/>
              <a:t> </a:t>
            </a:r>
            <a:r>
              <a:rPr lang="fr-FR" sz="5400" b="0" dirty="0">
                <a:hlinkClick r:id="rId4"/>
              </a:rPr>
              <a:t>Emmanuel-Franci.Noyelle@ac-amiens.fr</a:t>
            </a:r>
            <a:br>
              <a:rPr lang="fr-FR" sz="5400" b="0" dirty="0"/>
            </a:br>
            <a:br>
              <a:rPr lang="fr-FR" sz="5400" dirty="0"/>
            </a:br>
            <a:r>
              <a:rPr lang="fr-FR" sz="3600" b="0" dirty="0"/>
              <a:t>Si besoin, vous trouverez au lien suivant un tutoriel pour envoyer un fichier volumineux : </a:t>
            </a:r>
            <a:r>
              <a:rPr lang="fr-FR" sz="3600" b="0" i="1" dirty="0">
                <a:hlinkClick r:id="rId5"/>
              </a:rPr>
              <a:t>http://edd.ac-amiens.fr/251-tutoriel-filesender.html</a:t>
            </a:r>
            <a:r>
              <a:rPr lang="fr-FR" sz="3600" b="0" i="1" dirty="0"/>
              <a:t> </a:t>
            </a:r>
            <a:br>
              <a:rPr lang="fr-FR" sz="3600" i="1" dirty="0"/>
            </a:br>
            <a:br>
              <a:rPr lang="fr-FR" sz="5400" i="1" dirty="0"/>
            </a:br>
            <a:r>
              <a:rPr lang="fr-FR" sz="5400" dirty="0"/>
              <a:t>La mission académique pour l’EDD vous remercie pour toutes ces informations et votre investissement pour l’éducation au développement durable des jeunes.</a:t>
            </a:r>
            <a:br>
              <a:rPr lang="fr-FR" sz="5400" dirty="0"/>
            </a:br>
            <a:br>
              <a:rPr lang="fr-FR" sz="5400" dirty="0"/>
            </a:br>
            <a:r>
              <a:rPr lang="fr-FR" sz="5400" dirty="0"/>
              <a:t>Nous reviendrons vers vous au plus vite : pour des demandes de précisions ou à l’issue du comité de pilotage académique qui évaluera votre demande pour vous communiquer le résultat.</a:t>
            </a:r>
            <a:br>
              <a:rPr lang="fr-FR" sz="5400" dirty="0"/>
            </a:br>
            <a:endParaRPr sz="5400" i="1" dirty="0"/>
          </a:p>
        </p:txBody>
      </p:sp>
      <p:pic>
        <p:nvPicPr>
          <p:cNvPr id="173" name="Image 19" descr="Image 19"/>
          <p:cNvPicPr>
            <a:picLocks noChangeAspect="1"/>
          </p:cNvPicPr>
          <p:nvPr/>
        </p:nvPicPr>
        <p:blipFill>
          <a:blip r:embed="rId6">
            <a:extLst/>
          </a:blip>
          <a:srcRect t="12006"/>
          <a:stretch>
            <a:fillRect/>
          </a:stretch>
        </p:blipFill>
        <p:spPr>
          <a:xfrm>
            <a:off x="229229" y="244090"/>
            <a:ext cx="2381889" cy="2103044"/>
          </a:xfrm>
          <a:prstGeom prst="rect">
            <a:avLst/>
          </a:prstGeom>
          <a:ln w="12700">
            <a:miter lim="400000"/>
          </a:ln>
        </p:spPr>
      </p:pic>
      <p:pic>
        <p:nvPicPr>
          <p:cNvPr id="6" name="Image 5">
            <a:extLst>
              <a:ext uri="{FF2B5EF4-FFF2-40B4-BE49-F238E27FC236}">
                <a16:creationId xmlns:a16="http://schemas.microsoft.com/office/drawing/2014/main" id="{BCEF9E33-1AC0-47C9-9EE0-2FF4347CA642}"/>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Tree>
    <p:extLst>
      <p:ext uri="{BB962C8B-B14F-4D97-AF65-F5344CB8AC3E}">
        <p14:creationId xmlns:p14="http://schemas.microsoft.com/office/powerpoint/2010/main" val="97104092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Les objectifs visés à travers la labellisation E</a:t>
            </a:r>
            <a:r>
              <a:rPr lang="fr-FR" sz="5300" dirty="0"/>
              <a:t>3</a:t>
            </a:r>
            <a:r>
              <a:rPr lang="fr-FR" dirty="0"/>
              <a:t>D</a:t>
            </a:r>
            <a:endParaRPr dirty="0"/>
          </a:p>
        </p:txBody>
      </p:sp>
      <p:sp>
        <p:nvSpPr>
          <p:cNvPr id="176" name="Référentiel de compétences professionnelles - 2013-"/>
          <p:cNvSpPr txBox="1">
            <a:spLocks noGrp="1"/>
          </p:cNvSpPr>
          <p:nvPr>
            <p:ph type="body" idx="21"/>
          </p:nvPr>
        </p:nvSpPr>
        <p:spPr>
          <a:xfrm>
            <a:off x="3187700" y="2473745"/>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a:bodyPr>
          <a:lstStyle/>
          <a:p>
            <a:r>
              <a:rPr lang="fr-FR" u="sng" dirty="0">
                <a:hlinkClick r:id="rId2"/>
              </a:rPr>
              <a:t>https://www.education.gouv.fr/bo/13/Hebdo31/MENE1320526N.htm</a:t>
            </a:r>
            <a:r>
              <a:rPr lang="fr-FR" dirty="0"/>
              <a:t> </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408525"/>
            <a:ext cx="23737052" cy="9935969"/>
          </a:xfrm>
          <a:prstGeom prst="rect">
            <a:avLst/>
          </a:prstGeom>
        </p:spPr>
        <p:txBody>
          <a:bodyPr/>
          <a:lstStyle/>
          <a:p>
            <a:pPr marL="0" indent="0" defTabSz="411479">
              <a:lnSpc>
                <a:spcPct val="100000"/>
              </a:lnSpc>
              <a:spcBef>
                <a:spcPts val="0"/>
              </a:spcBef>
              <a:buSzTx/>
              <a:buNone/>
              <a:defRPr sz="3600"/>
            </a:pPr>
            <a:endParaRPr lang="fr-FR" b="1" dirty="0"/>
          </a:p>
          <a:p>
            <a:r>
              <a:rPr lang="fr-FR" dirty="0"/>
              <a:t>Il s’agit de conduire </a:t>
            </a:r>
            <a:r>
              <a:rPr lang="fr-FR" b="1" dirty="0">
                <a:solidFill>
                  <a:srgbClr val="002060"/>
                </a:solidFill>
              </a:rPr>
              <a:t>une approche transversale </a:t>
            </a:r>
            <a:r>
              <a:rPr lang="fr-FR" dirty="0"/>
              <a:t>à l’échelle de l’école ou de l’établissement tout entier, </a:t>
            </a:r>
            <a:r>
              <a:rPr lang="fr-FR" b="1" i="1" dirty="0">
                <a:solidFill>
                  <a:srgbClr val="002060"/>
                </a:solidFill>
              </a:rPr>
              <a:t>en établissant une continuité entre les enseignements, les actions et projets pédagogiques, la vie scolaire, la gestion et la maintenance de la structure scolaire </a:t>
            </a:r>
            <a:r>
              <a:rPr lang="fr-FR" dirty="0"/>
              <a:t>(consommation d’eau et d’énergie, collecte des déchets, lutte contre le gaspillage alimentaire...), </a:t>
            </a:r>
            <a:r>
              <a:rPr lang="fr-FR" b="1" i="1" dirty="0">
                <a:solidFill>
                  <a:srgbClr val="002060"/>
                </a:solidFill>
              </a:rPr>
              <a:t>tout en s’ouvrant sur l’extérieur, notamment sur le territoire et ses acteurs, par le partenariat</a:t>
            </a:r>
            <a:r>
              <a:rPr lang="fr-FR" dirty="0"/>
              <a:t>.</a:t>
            </a:r>
          </a:p>
          <a:p>
            <a:r>
              <a:rPr lang="fr-FR" b="1" dirty="0">
                <a:solidFill>
                  <a:srgbClr val="002060"/>
                </a:solidFill>
              </a:rPr>
              <a:t>La démarche « E3D » se conjugue avec l'ensemble des éducations transversales</a:t>
            </a:r>
            <a:r>
              <a:rPr lang="fr-FR" dirty="0"/>
              <a:t>, non seulement l'éducation au développement durable, mais aussi l'éducation à la santé, l'éducation à la citoyenneté, l'éducation artistique et culturelle, ou encore l'éducation aux médias.</a:t>
            </a:r>
          </a:p>
          <a:p>
            <a:pPr marL="0" indent="0" defTabSz="411479">
              <a:lnSpc>
                <a:spcPct val="100000"/>
              </a:lnSpc>
              <a:spcBef>
                <a:spcPts val="0"/>
              </a:spcBef>
              <a:buSzTx/>
              <a:buNone/>
              <a:defRPr sz="3600"/>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p:txBody>
      </p:sp>
      <p:pic>
        <p:nvPicPr>
          <p:cNvPr id="178" name="Image 19" descr="Image 19"/>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a:bodyPr>
          <a:lstStyle/>
          <a:p>
            <a:r>
              <a:rPr lang="fr-FR" dirty="0"/>
              <a:t>Obtenir le label E</a:t>
            </a:r>
            <a:r>
              <a:rPr lang="fr-FR" sz="6000" dirty="0"/>
              <a:t>3</a:t>
            </a:r>
            <a:r>
              <a:rPr lang="fr-FR" dirty="0"/>
              <a:t>D</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2252346"/>
            <a:ext cx="23737052" cy="10979411"/>
          </a:xfrm>
          <a:prstGeom prst="rect">
            <a:avLst/>
          </a:prstGeom>
        </p:spPr>
        <p:txBody>
          <a:bodyPr>
            <a:normAutofit fontScale="55000" lnSpcReduction="20000"/>
          </a:bodyPr>
          <a:lstStyle/>
          <a:p>
            <a:pPr marL="0" indent="0">
              <a:buNone/>
            </a:pPr>
            <a:r>
              <a:rPr lang="fr-FR" dirty="0"/>
              <a:t>Pour obtenir le Label E3D, l'école ou l'établissement le sollicite auprès de la mission académique pour l’EDD de l’académie d’Amiens.</a:t>
            </a:r>
          </a:p>
          <a:p>
            <a:pPr marL="0" indent="0">
              <a:buNone/>
            </a:pPr>
            <a:r>
              <a:rPr lang="fr-FR" dirty="0"/>
              <a:t>Le dossier sera étudié par le comité académique d'éducation au développement durable, selon des modalités définies en fonction des réalités du niveau territorial, sous la responsabilité du coordonnateur académique de l'éducation au développement durable. Ce dossier comporte :</a:t>
            </a:r>
          </a:p>
          <a:p>
            <a:r>
              <a:rPr lang="fr-FR" dirty="0"/>
              <a:t>La fiche d’identité de votre école ou établissement ;</a:t>
            </a:r>
          </a:p>
          <a:p>
            <a:pPr>
              <a:buFont typeface="Arial" panose="020B0604020202020204" pitchFamily="34" charset="0"/>
              <a:buChar char="•"/>
            </a:pPr>
            <a:r>
              <a:rPr lang="fr-FR" dirty="0"/>
              <a:t>La description de la démarche : elle s'appuie sur les enseignements et intègre l'activité et le fonctionnement de l'établissement ou de l'école dans leur ensemble ;</a:t>
            </a:r>
          </a:p>
          <a:p>
            <a:r>
              <a:rPr lang="fr-FR" dirty="0"/>
              <a:t>Les modalités de la mise en œuvre : la démarche doit prévoir une ouverture sur le contexte social, économique et environnemental de l'établissement ou de l'école ;</a:t>
            </a:r>
          </a:p>
          <a:p>
            <a:r>
              <a:rPr lang="fr-FR" dirty="0"/>
              <a:t>L'intégration au projet d'école ou d'établissement ;</a:t>
            </a:r>
          </a:p>
          <a:p>
            <a:r>
              <a:rPr lang="fr-FR" dirty="0"/>
              <a:t>La formalisation des partenariats ;</a:t>
            </a:r>
          </a:p>
          <a:p>
            <a:r>
              <a:rPr lang="fr-FR" dirty="0"/>
              <a:t>L'état de la démarche : l'implantation, même modeste, du processus doit être sensible dès la première année de sa mise en œuvre ;</a:t>
            </a:r>
          </a:p>
          <a:p>
            <a:r>
              <a:rPr lang="fr-FR" dirty="0"/>
              <a:t>Le projet de communication sur la démarche.</a:t>
            </a:r>
          </a:p>
          <a:p>
            <a:pPr marL="0" indent="0">
              <a:buNone/>
            </a:pPr>
            <a:r>
              <a:rPr lang="fr-FR" dirty="0"/>
              <a:t>On distingue trois niveaux de labellisation E</a:t>
            </a:r>
            <a:r>
              <a:rPr lang="fr-FR" sz="3600" dirty="0"/>
              <a:t>3</a:t>
            </a:r>
            <a:r>
              <a:rPr lang="fr-FR" dirty="0"/>
              <a:t>D. Nous vous invitons à prendre connaissance des critères d’évaluation des différents niveaux sur le site EDD d’Amiens : </a:t>
            </a:r>
            <a:r>
              <a:rPr lang="fr-FR" dirty="0">
                <a:hlinkClick r:id="rId2"/>
              </a:rPr>
              <a:t>http://edd.ac-amiens.fr/</a:t>
            </a:r>
            <a:r>
              <a:rPr lang="fr-FR" dirty="0"/>
              <a:t> , dans la rubrique « Labellisation E</a:t>
            </a:r>
            <a:r>
              <a:rPr lang="fr-FR" sz="3600" dirty="0"/>
              <a:t>3</a:t>
            </a:r>
            <a:r>
              <a:rPr lang="fr-FR" dirty="0"/>
              <a:t>D ».</a:t>
            </a:r>
          </a:p>
          <a:p>
            <a:pPr marL="0" indent="0">
              <a:buNone/>
            </a:pPr>
            <a:r>
              <a:rPr lang="fr-FR" sz="6500" b="1" dirty="0"/>
              <a:t>Nous vous invitons à compléter les diapositives suivantes (diapositives sur fond blanc), en apportant des traces du réel (des preuves venant illustrer ce qui est avancé). </a:t>
            </a:r>
            <a:endParaRPr sz="6500"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p:txBody>
      </p:sp>
      <p:pic>
        <p:nvPicPr>
          <p:cNvPr id="178" name="Image 19" descr="Image 19"/>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3" name="Espace réservé du texte 2">
            <a:extLst>
              <a:ext uri="{FF2B5EF4-FFF2-40B4-BE49-F238E27FC236}">
                <a16:creationId xmlns:a16="http://schemas.microsoft.com/office/drawing/2014/main" id="{8A89F9CC-01A7-4BBB-86B4-3CFB43257AA7}"/>
              </a:ext>
            </a:extLst>
          </p:cNvPr>
          <p:cNvSpPr>
            <a:spLocks noGrp="1"/>
          </p:cNvSpPr>
          <p:nvPr>
            <p:ph type="body" sz="quarter" idx="21"/>
          </p:nvPr>
        </p:nvSpPr>
        <p:spPr>
          <a:xfrm>
            <a:off x="3187700" y="1587737"/>
            <a:ext cx="21971000" cy="934780"/>
          </a:xfrm>
        </p:spPr>
        <p:txBody>
          <a:bodyPr>
            <a:normAutofit/>
          </a:bodyPr>
          <a:lstStyle/>
          <a:p>
            <a:r>
              <a:rPr lang="fr-FR" sz="2400" dirty="0"/>
              <a:t>D’après </a:t>
            </a:r>
            <a:r>
              <a:rPr lang="fr-FR" sz="2400" u="sng" dirty="0">
                <a:hlinkClick r:id="rId5"/>
              </a:rPr>
              <a:t>https://www.education.gouv.fr/bo/13/Hebdo31/MENE1320526N.htm</a:t>
            </a:r>
            <a:r>
              <a:rPr lang="fr-FR" sz="2400" dirty="0"/>
              <a:t> </a:t>
            </a:r>
          </a:p>
          <a:p>
            <a:endParaRPr lang="fr-FR" sz="2400" dirty="0"/>
          </a:p>
        </p:txBody>
      </p:sp>
    </p:spTree>
    <p:extLst>
      <p:ext uri="{BB962C8B-B14F-4D97-AF65-F5344CB8AC3E}">
        <p14:creationId xmlns:p14="http://schemas.microsoft.com/office/powerpoint/2010/main" val="423429889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Fiche d’identité de la structure scolaire</a:t>
            </a: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2" name="Rectangle à coins arrondis 1">
            <a:extLst>
              <a:ext uri="{FF2B5EF4-FFF2-40B4-BE49-F238E27FC236}">
                <a16:creationId xmlns:a16="http://schemas.microsoft.com/office/drawing/2014/main" id="{C541A1E4-6774-E843-8654-1380800CEFE3}"/>
              </a:ext>
            </a:extLst>
          </p:cNvPr>
          <p:cNvSpPr/>
          <p:nvPr/>
        </p:nvSpPr>
        <p:spPr>
          <a:xfrm>
            <a:off x="602167" y="2188206"/>
            <a:ext cx="22748488" cy="2020411"/>
          </a:xfrm>
          <a:prstGeom prst="roundRect">
            <a:avLst/>
          </a:prstGeom>
          <a:solidFill>
            <a:schemeClr val="accent5">
              <a:lumMod val="20000"/>
              <a:lumOff val="8000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825500"/>
            <a:r>
              <a:rPr lang="fr-FR" sz="4000" b="1" dirty="0">
                <a:solidFill>
                  <a:schemeClr val="tx2">
                    <a:lumMod val="50000"/>
                  </a:schemeClr>
                </a:solidFill>
                <a:latin typeface="Calibri" panose="020F0502020204030204" pitchFamily="34" charset="0"/>
                <a:cs typeface="Calibri" panose="020F0502020204030204" pitchFamily="34" charset="0"/>
              </a:rPr>
              <a:t>Type de la structure scolaire </a:t>
            </a:r>
            <a:r>
              <a:rPr lang="fr-FR" sz="4000" dirty="0">
                <a:solidFill>
                  <a:schemeClr val="tx2">
                    <a:lumMod val="50000"/>
                  </a:schemeClr>
                </a:solidFill>
                <a:latin typeface="Calibri" panose="020F0502020204030204" pitchFamily="34" charset="0"/>
                <a:cs typeface="Calibri" panose="020F0502020204030204" pitchFamily="34" charset="0"/>
              </a:rPr>
              <a:t>: école (maternelle, élémentaire, primaire) / collège / lycée GT / Lycée professionnel / autres</a:t>
            </a:r>
            <a:r>
              <a:rPr lang="fr-FR" sz="3200" dirty="0">
                <a:solidFill>
                  <a:schemeClr val="tx2">
                    <a:lumMod val="50000"/>
                  </a:schemeClr>
                </a:solidFill>
                <a:latin typeface="Calibri" panose="020F0502020204030204" pitchFamily="34" charset="0"/>
                <a:cs typeface="Calibri" panose="020F0502020204030204" pitchFamily="34" charset="0"/>
              </a:rPr>
              <a:t> </a:t>
            </a:r>
          </a:p>
          <a:p>
            <a:pPr defTabSz="825500"/>
            <a:r>
              <a:rPr lang="fr-FR" sz="3200" i="1" dirty="0">
                <a:solidFill>
                  <a:schemeClr val="tx2">
                    <a:lumMod val="50000"/>
                  </a:schemeClr>
                </a:solidFill>
                <a:latin typeface="Calibri" panose="020F0502020204030204" pitchFamily="34" charset="0"/>
                <a:cs typeface="Calibri" panose="020F0502020204030204" pitchFamily="34" charset="0"/>
              </a:rPr>
              <a:t>(supprimer les mentions inutiles)</a:t>
            </a:r>
            <a:endParaRPr kumimoji="0" lang="fr-FR" sz="3200" b="0" i="0" u="none" strike="noStrike" cap="none" spc="0" normalizeH="0" baseline="0" dirty="0">
              <a:ln>
                <a:noFill/>
              </a:ln>
              <a:solidFill>
                <a:schemeClr val="tx2">
                  <a:lumMod val="50000"/>
                </a:schemeClr>
              </a:solidFill>
              <a:effectLst/>
              <a:uFillTx/>
              <a:latin typeface="Helvetica Neue Medium"/>
              <a:ea typeface="Helvetica Neue Medium"/>
              <a:cs typeface="Helvetica Neue Medium"/>
              <a:sym typeface="Helvetica Neue Medium"/>
            </a:endParaRPr>
          </a:p>
        </p:txBody>
      </p:sp>
      <p:sp>
        <p:nvSpPr>
          <p:cNvPr id="3" name="Rectangle à coins arrondis 2">
            <a:extLst>
              <a:ext uri="{FF2B5EF4-FFF2-40B4-BE49-F238E27FC236}">
                <a16:creationId xmlns:a16="http://schemas.microsoft.com/office/drawing/2014/main" id="{3FDAFDAD-CB64-7F4D-BF0B-E42089B6E2CA}"/>
              </a:ext>
            </a:extLst>
          </p:cNvPr>
          <p:cNvSpPr/>
          <p:nvPr/>
        </p:nvSpPr>
        <p:spPr>
          <a:xfrm>
            <a:off x="535261" y="4329844"/>
            <a:ext cx="22748488" cy="3791109"/>
          </a:xfrm>
          <a:prstGeom prst="roundRect">
            <a:avLst/>
          </a:prstGeom>
          <a:solidFill>
            <a:schemeClr val="bg1">
              <a:lumMod val="9500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fr-FR" sz="4000" b="1" dirty="0">
                <a:latin typeface="Calibri" panose="020F0502020204030204" pitchFamily="34" charset="0"/>
                <a:cs typeface="Calibri" panose="020F0502020204030204" pitchFamily="34" charset="0"/>
              </a:rPr>
              <a:t>Nom de la structure scolaire </a:t>
            </a:r>
            <a:r>
              <a:rPr lang="fr-FR" sz="4000" dirty="0">
                <a:latin typeface="Calibri" panose="020F0502020204030204" pitchFamily="34" charset="0"/>
                <a:cs typeface="Calibri" panose="020F0502020204030204" pitchFamily="34" charset="0"/>
              </a:rPr>
              <a:t>:</a:t>
            </a:r>
          </a:p>
          <a:p>
            <a:pPr algn="l"/>
            <a:r>
              <a:rPr lang="fr-FR" sz="4000" b="1" dirty="0">
                <a:latin typeface="Calibri" panose="020F0502020204030204" pitchFamily="34" charset="0"/>
                <a:cs typeface="Calibri" panose="020F0502020204030204" pitchFamily="34" charset="0"/>
              </a:rPr>
              <a:t>Commune</a:t>
            </a:r>
            <a:r>
              <a:rPr lang="fr-FR" sz="4000" dirty="0">
                <a:latin typeface="Calibri" panose="020F0502020204030204" pitchFamily="34" charset="0"/>
                <a:cs typeface="Calibri" panose="020F0502020204030204" pitchFamily="34" charset="0"/>
              </a:rPr>
              <a:t> :</a:t>
            </a:r>
          </a:p>
          <a:p>
            <a:pPr algn="l"/>
            <a:r>
              <a:rPr lang="fr-FR" sz="4000" b="1" dirty="0">
                <a:latin typeface="Calibri" panose="020F0502020204030204" pitchFamily="34" charset="0"/>
                <a:cs typeface="Calibri" panose="020F0502020204030204" pitchFamily="34" charset="0"/>
              </a:rPr>
              <a:t>Code RNE </a:t>
            </a:r>
            <a:r>
              <a:rPr lang="fr-FR" sz="4000" dirty="0">
                <a:latin typeface="Calibri" panose="020F0502020204030204" pitchFamily="34" charset="0"/>
                <a:cs typeface="Calibri" panose="020F0502020204030204" pitchFamily="34" charset="0"/>
              </a:rPr>
              <a:t>(UAI) :</a:t>
            </a:r>
          </a:p>
          <a:p>
            <a:pPr algn="l"/>
            <a:r>
              <a:rPr lang="fr-FR" sz="4000" b="1" dirty="0">
                <a:latin typeface="Calibri" panose="020F0502020204030204" pitchFamily="34" charset="0"/>
                <a:cs typeface="Calibri" panose="020F0502020204030204" pitchFamily="34" charset="0"/>
              </a:rPr>
              <a:t>Nom du chef d’établissement</a:t>
            </a:r>
            <a:r>
              <a:rPr lang="fr-FR" sz="4800" dirty="0">
                <a:latin typeface="Calibri" panose="020F0502020204030204" pitchFamily="34" charset="0"/>
                <a:cs typeface="Calibri" panose="020F0502020204030204" pitchFamily="34" charset="0"/>
              </a:rPr>
              <a:t> </a:t>
            </a:r>
            <a:r>
              <a:rPr lang="fr-FR" sz="3600" dirty="0">
                <a:latin typeface="Calibri" panose="020F0502020204030204" pitchFamily="34" charset="0"/>
                <a:cs typeface="Calibri" panose="020F0502020204030204" pitchFamily="34" charset="0"/>
              </a:rPr>
              <a:t>(pour le second degré)</a:t>
            </a:r>
            <a:r>
              <a:rPr lang="fr-FR" sz="4800" dirty="0">
                <a:latin typeface="Calibri" panose="020F0502020204030204" pitchFamily="34" charset="0"/>
                <a:cs typeface="Calibri" panose="020F0502020204030204" pitchFamily="34" charset="0"/>
              </a:rPr>
              <a:t> :</a:t>
            </a:r>
          </a:p>
          <a:p>
            <a:pPr algn="l"/>
            <a:r>
              <a:rPr lang="fr-FR" sz="4000" b="1" dirty="0">
                <a:latin typeface="Calibri" panose="020F0502020204030204" pitchFamily="34" charset="0"/>
                <a:cs typeface="Calibri" panose="020F0502020204030204" pitchFamily="34" charset="0"/>
              </a:rPr>
              <a:t>Nombre d’élèves </a:t>
            </a:r>
            <a:r>
              <a:rPr lang="fr-FR" sz="4800" dirty="0">
                <a:latin typeface="Calibri" panose="020F0502020204030204" pitchFamily="34" charset="0"/>
                <a:cs typeface="Calibri" panose="020F0502020204030204" pitchFamily="34" charset="0"/>
              </a:rPr>
              <a:t>:</a:t>
            </a:r>
          </a:p>
        </p:txBody>
      </p:sp>
      <p:sp>
        <p:nvSpPr>
          <p:cNvPr id="9" name="Rectangle à coins arrondis 8">
            <a:extLst>
              <a:ext uri="{FF2B5EF4-FFF2-40B4-BE49-F238E27FC236}">
                <a16:creationId xmlns:a16="http://schemas.microsoft.com/office/drawing/2014/main" id="{C887F68F-E99B-AB43-99ED-C262BF2CA220}"/>
              </a:ext>
            </a:extLst>
          </p:cNvPr>
          <p:cNvSpPr/>
          <p:nvPr/>
        </p:nvSpPr>
        <p:spPr>
          <a:xfrm>
            <a:off x="535261" y="8251079"/>
            <a:ext cx="22748488" cy="2973864"/>
          </a:xfrm>
          <a:prstGeom prst="roundRect">
            <a:avLst/>
          </a:prstGeom>
          <a:solidFill>
            <a:schemeClr val="bg1">
              <a:lumMod val="9500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r>
              <a:rPr lang="fr-FR" sz="4000" b="1" dirty="0">
                <a:latin typeface="Calibri" panose="020F0502020204030204" pitchFamily="34" charset="0"/>
                <a:cs typeface="Calibri" panose="020F0502020204030204" pitchFamily="34" charset="0"/>
              </a:rPr>
              <a:t>Nombre de représentants élèves investis dans l’EDD</a:t>
            </a:r>
            <a:r>
              <a:rPr lang="fr-FR" sz="4000" dirty="0">
                <a:latin typeface="Calibri" panose="020F0502020204030204" pitchFamily="34" charset="0"/>
                <a:cs typeface="Calibri" panose="020F0502020204030204" pitchFamily="34" charset="0"/>
              </a:rPr>
              <a:t> (</a:t>
            </a:r>
            <a:r>
              <a:rPr lang="fr-FR" sz="4000" dirty="0" err="1">
                <a:latin typeface="Calibri" panose="020F0502020204030204" pitchFamily="34" charset="0"/>
                <a:cs typeface="Calibri" panose="020F0502020204030204" pitchFamily="34" charset="0"/>
              </a:rPr>
              <a:t>Ecodélégués</a:t>
            </a:r>
            <a:r>
              <a:rPr lang="fr-FR" sz="4000" dirty="0">
                <a:latin typeface="Calibri" panose="020F0502020204030204" pitchFamily="34" charset="0"/>
                <a:cs typeface="Calibri" panose="020F0502020204030204" pitchFamily="34" charset="0"/>
              </a:rPr>
              <a:t>) :</a:t>
            </a:r>
          </a:p>
          <a:p>
            <a:pPr algn="l"/>
            <a:r>
              <a:rPr lang="fr-FR" sz="4000" b="1" dirty="0">
                <a:latin typeface="Calibri" panose="020F0502020204030204" pitchFamily="34" charset="0"/>
                <a:cs typeface="Calibri" panose="020F0502020204030204" pitchFamily="34" charset="0"/>
              </a:rPr>
              <a:t>Nombre de personnels impliqués dans la démarche pour l’EDD </a:t>
            </a:r>
            <a:r>
              <a:rPr lang="fr-FR" sz="4000" dirty="0">
                <a:latin typeface="Calibri" panose="020F0502020204030204" pitchFamily="34" charset="0"/>
                <a:cs typeface="Calibri" panose="020F0502020204030204" pitchFamily="34" charset="0"/>
              </a:rPr>
              <a:t>:</a:t>
            </a:r>
          </a:p>
          <a:p>
            <a:pPr algn="l"/>
            <a:r>
              <a:rPr lang="fr-FR" sz="4000" dirty="0">
                <a:latin typeface="Calibri" panose="020F0502020204030204" pitchFamily="34" charset="0"/>
                <a:cs typeface="Calibri" panose="020F0502020204030204" pitchFamily="34" charset="0"/>
              </a:rPr>
              <a:t>	</a:t>
            </a:r>
            <a:r>
              <a:rPr lang="fr-FR" sz="4000" b="1" dirty="0">
                <a:latin typeface="Calibri" panose="020F0502020204030204" pitchFamily="34" charset="0"/>
                <a:cs typeface="Calibri" panose="020F0502020204030204" pitchFamily="34" charset="0"/>
              </a:rPr>
              <a:t>Fonction des personnels impliqués </a:t>
            </a:r>
            <a:r>
              <a:rPr lang="fr-FR" sz="4000" dirty="0">
                <a:latin typeface="Calibri" panose="020F0502020204030204" pitchFamily="34" charset="0"/>
                <a:cs typeface="Calibri" panose="020F0502020204030204" pitchFamily="34" charset="0"/>
              </a:rPr>
              <a:t>: </a:t>
            </a:r>
          </a:p>
          <a:p>
            <a:pPr algn="l"/>
            <a:endParaRPr lang="fr-FR" sz="4800" dirty="0">
              <a:latin typeface="Calibri" panose="020F0502020204030204" pitchFamily="34" charset="0"/>
              <a:cs typeface="Calibri" panose="020F0502020204030204" pitchFamily="34" charset="0"/>
            </a:endParaRPr>
          </a:p>
        </p:txBody>
      </p:sp>
      <p:sp>
        <p:nvSpPr>
          <p:cNvPr id="11" name="Rectangle à coins arrondis 10">
            <a:extLst>
              <a:ext uri="{FF2B5EF4-FFF2-40B4-BE49-F238E27FC236}">
                <a16:creationId xmlns:a16="http://schemas.microsoft.com/office/drawing/2014/main" id="{A80F8587-3242-354D-8A3B-2BC489D8C77E}"/>
              </a:ext>
            </a:extLst>
          </p:cNvPr>
          <p:cNvSpPr/>
          <p:nvPr/>
        </p:nvSpPr>
        <p:spPr>
          <a:xfrm>
            <a:off x="535261" y="11369678"/>
            <a:ext cx="22748488" cy="2156619"/>
          </a:xfrm>
          <a:prstGeom prst="roundRect">
            <a:avLst/>
          </a:prstGeom>
          <a:solidFill>
            <a:schemeClr val="bg1">
              <a:lumMod val="9500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fr-FR" sz="4000" b="1" dirty="0">
                <a:latin typeface="Calibri" panose="020F0502020204030204" pitchFamily="34" charset="0"/>
                <a:cs typeface="Calibri" panose="020F0502020204030204" pitchFamily="34" charset="0"/>
              </a:rPr>
              <a:t>Niveau de label actuel </a:t>
            </a:r>
            <a:r>
              <a:rPr lang="fr-FR" sz="4000" dirty="0">
                <a:latin typeface="Calibri" panose="020F0502020204030204" pitchFamily="34" charset="0"/>
                <a:cs typeface="Calibri" panose="020F0502020204030204" pitchFamily="34" charset="0"/>
              </a:rPr>
              <a:t>:</a:t>
            </a:r>
          </a:p>
          <a:p>
            <a:pPr algn="l"/>
            <a:r>
              <a:rPr lang="fr-FR" sz="4000" b="1" dirty="0">
                <a:latin typeface="Calibri" panose="020F0502020204030204" pitchFamily="34" charset="0"/>
                <a:cs typeface="Calibri" panose="020F0502020204030204" pitchFamily="34" charset="0"/>
              </a:rPr>
              <a:t>Année d’obtention du label actuel </a:t>
            </a:r>
            <a:r>
              <a:rPr lang="fr-FR" sz="4000" dirty="0">
                <a:latin typeface="Calibri" panose="020F0502020204030204" pitchFamily="34" charset="0"/>
                <a:cs typeface="Calibri" panose="020F0502020204030204" pitchFamily="34" charset="0"/>
              </a:rPr>
              <a:t>:</a:t>
            </a:r>
          </a:p>
          <a:p>
            <a:pPr algn="l"/>
            <a:r>
              <a:rPr lang="fr-FR" sz="4000" b="1" dirty="0">
                <a:latin typeface="Calibri" panose="020F0502020204030204" pitchFamily="34" charset="0"/>
                <a:cs typeface="Calibri" panose="020F0502020204030204" pitchFamily="34" charset="0"/>
              </a:rPr>
              <a:t>Niveau de label souhaité </a:t>
            </a:r>
            <a:r>
              <a:rPr lang="fr-FR" sz="4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6106840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Intégration de la démarche dans le fonctionnement de la structure scolaire</a:t>
            </a: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2" name="Rectangle à coins arrondis 1">
            <a:extLst>
              <a:ext uri="{FF2B5EF4-FFF2-40B4-BE49-F238E27FC236}">
                <a16:creationId xmlns:a16="http://schemas.microsoft.com/office/drawing/2014/main" id="{332A72C6-5B30-7445-892F-8FCBA6864079}"/>
              </a:ext>
            </a:extLst>
          </p:cNvPr>
          <p:cNvSpPr/>
          <p:nvPr/>
        </p:nvSpPr>
        <p:spPr>
          <a:xfrm>
            <a:off x="229230" y="2828917"/>
            <a:ext cx="7933463" cy="10416820"/>
          </a:xfrm>
          <a:prstGeom prst="roundRect">
            <a:avLst/>
          </a:prstGeom>
          <a:solidFill>
            <a:schemeClr val="bg1">
              <a:lumMod val="9500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oAutofit/>
          </a:bodyPr>
          <a:lstStyle/>
          <a:p>
            <a:pPr defTabSz="825500"/>
            <a:r>
              <a:rPr lang="fr-FR" sz="3200" dirty="0">
                <a:solidFill>
                  <a:schemeClr val="bg2">
                    <a:lumMod val="10000"/>
                  </a:schemeClr>
                </a:solidFill>
                <a:latin typeface="Calibri" panose="020F0502020204030204" pitchFamily="34" charset="0"/>
                <a:cs typeface="Calibri" panose="020F0502020204030204" pitchFamily="34" charset="0"/>
              </a:rPr>
              <a:t>L’EDD est-elle inscrite au projet d’école ou au projet d’établissement ? </a:t>
            </a:r>
          </a:p>
          <a:p>
            <a:pPr defTabSz="825500"/>
            <a:endParaRPr lang="fr-FR" sz="3200" dirty="0">
              <a:solidFill>
                <a:schemeClr val="bg2">
                  <a:lumMod val="10000"/>
                </a:schemeClr>
              </a:solidFill>
              <a:latin typeface="Calibri" panose="020F0502020204030204" pitchFamily="34" charset="0"/>
              <a:cs typeface="Calibri" panose="020F0502020204030204" pitchFamily="34" charset="0"/>
            </a:endParaRPr>
          </a:p>
          <a:p>
            <a:pPr defTabSz="825500"/>
            <a:r>
              <a:rPr lang="fr-FR" sz="3200" dirty="0">
                <a:solidFill>
                  <a:schemeClr val="bg2">
                    <a:lumMod val="10000"/>
                  </a:schemeClr>
                </a:solidFill>
                <a:latin typeface="Calibri" panose="020F0502020204030204" pitchFamily="34" charset="0"/>
                <a:cs typeface="Calibri" panose="020F0502020204030204" pitchFamily="34" charset="0"/>
              </a:rPr>
              <a:t>Oui / Non </a:t>
            </a:r>
          </a:p>
          <a:p>
            <a:pPr defTabSz="825500"/>
            <a:r>
              <a:rPr lang="fr-FR" i="1" dirty="0">
                <a:latin typeface="Calibri" panose="020F0502020204030204" pitchFamily="34" charset="0"/>
                <a:cs typeface="Calibri" panose="020F0502020204030204" pitchFamily="34" charset="0"/>
              </a:rPr>
              <a:t>(supprimer la mention inutile)</a:t>
            </a:r>
          </a:p>
          <a:p>
            <a:pPr defTabSz="825500"/>
            <a:endParaRPr kumimoji="0" lang="fr-FR" b="0" i="1" u="none" strike="noStrike" cap="none" spc="0" normalizeH="0" baseline="0" dirty="0">
              <a:ln>
                <a:noFill/>
              </a:ln>
              <a:solidFill>
                <a:srgbClr val="FFFFFF"/>
              </a:solidFill>
              <a:effectLst/>
              <a:uFillTx/>
              <a:latin typeface="Calibri" panose="020F0502020204030204" pitchFamily="34" charset="0"/>
              <a:ea typeface="Helvetica Neue Medium"/>
              <a:cs typeface="Calibri" panose="020F0502020204030204" pitchFamily="34" charset="0"/>
              <a:sym typeface="Helvetica Neue Medium"/>
            </a:endParaRPr>
          </a:p>
          <a:p>
            <a:pPr defTabSz="825500"/>
            <a:r>
              <a:rPr lang="fr-FR" sz="2800" i="1" dirty="0">
                <a:latin typeface="Calibri" panose="020F0502020204030204" pitchFamily="34" charset="0"/>
                <a:cs typeface="Calibri" panose="020F0502020204030204" pitchFamily="34" charset="0"/>
              </a:rPr>
              <a:t>&gt;&gt; si oui, apporter une trace du réel </a:t>
            </a:r>
          </a:p>
          <a:p>
            <a:pPr defTabSz="825500"/>
            <a:r>
              <a:rPr lang="fr-FR" sz="2800" i="1" dirty="0">
                <a:latin typeface="Calibri" panose="020F0502020204030204" pitchFamily="34" charset="0"/>
                <a:cs typeface="Calibri" panose="020F0502020204030204" pitchFamily="34" charset="0"/>
              </a:rPr>
              <a:t>(extrait du projet d’école/d’établissement ici ou par envoi de courriel au chargé de mission responsable du département)</a:t>
            </a:r>
          </a:p>
          <a:p>
            <a:pPr defTabSz="825500"/>
            <a:endParaRPr lang="fr-FR" sz="2800" i="1" dirty="0">
              <a:latin typeface="Calibri" panose="020F0502020204030204" pitchFamily="34" charset="0"/>
              <a:cs typeface="Calibri" panose="020F0502020204030204" pitchFamily="34" charset="0"/>
            </a:endParaRPr>
          </a:p>
          <a:p>
            <a:pPr defTabSz="825500"/>
            <a:endParaRPr lang="fr-FR" sz="2800" i="1" dirty="0">
              <a:latin typeface="Calibri" panose="020F0502020204030204" pitchFamily="34" charset="0"/>
              <a:cs typeface="Calibri" panose="020F0502020204030204" pitchFamily="34" charset="0"/>
            </a:endParaRPr>
          </a:p>
        </p:txBody>
      </p:sp>
      <p:sp>
        <p:nvSpPr>
          <p:cNvPr id="7" name="Rectangle à coins arrondis 6">
            <a:extLst>
              <a:ext uri="{FF2B5EF4-FFF2-40B4-BE49-F238E27FC236}">
                <a16:creationId xmlns:a16="http://schemas.microsoft.com/office/drawing/2014/main" id="{928CAD43-0790-504E-85A9-476630051836}"/>
              </a:ext>
            </a:extLst>
          </p:cNvPr>
          <p:cNvSpPr/>
          <p:nvPr/>
        </p:nvSpPr>
        <p:spPr>
          <a:xfrm>
            <a:off x="8374836" y="2828914"/>
            <a:ext cx="8118776" cy="10416823"/>
          </a:xfrm>
          <a:prstGeom prst="roundRect">
            <a:avLst/>
          </a:prstGeom>
          <a:solidFill>
            <a:schemeClr val="bg1">
              <a:lumMod val="9500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oAutofit/>
          </a:bodyPr>
          <a:lstStyle/>
          <a:p>
            <a:pPr defTabSz="411479">
              <a:defRPr sz="1260">
                <a:latin typeface="Helvetica"/>
                <a:ea typeface="Helvetica"/>
                <a:cs typeface="Helvetica"/>
                <a:sym typeface="Helvetica"/>
              </a:defRPr>
            </a:pPr>
            <a:r>
              <a:rPr lang="fr-FR" sz="3200" dirty="0">
                <a:solidFill>
                  <a:schemeClr val="bg2">
                    <a:lumMod val="10000"/>
                  </a:schemeClr>
                </a:solidFill>
                <a:latin typeface="Calibri" panose="020F0502020204030204" pitchFamily="34" charset="0"/>
                <a:cs typeface="Calibri" panose="020F0502020204030204" pitchFamily="34" charset="0"/>
              </a:rPr>
              <a:t>La démarche est-elle abordée lors de comités de pilotage (CESCE, conseil pédagogique, CA, autres) ? </a:t>
            </a:r>
          </a:p>
          <a:p>
            <a:pPr defTabSz="411479">
              <a:defRPr sz="1260">
                <a:latin typeface="Helvetica"/>
                <a:ea typeface="Helvetica"/>
                <a:cs typeface="Helvetica"/>
                <a:sym typeface="Helvetica"/>
              </a:defRPr>
            </a:pPr>
            <a:endParaRPr lang="fr-FR" sz="3200" dirty="0">
              <a:solidFill>
                <a:schemeClr val="bg2">
                  <a:lumMod val="10000"/>
                </a:schemeClr>
              </a:solidFill>
              <a:latin typeface="Calibri" panose="020F0502020204030204" pitchFamily="34" charset="0"/>
              <a:cs typeface="Calibri" panose="020F0502020204030204" pitchFamily="34" charset="0"/>
            </a:endParaRPr>
          </a:p>
          <a:p>
            <a:pPr defTabSz="411479">
              <a:defRPr sz="1260">
                <a:latin typeface="Helvetica"/>
                <a:ea typeface="Helvetica"/>
                <a:cs typeface="Helvetica"/>
                <a:sym typeface="Helvetica"/>
              </a:defRPr>
            </a:pPr>
            <a:r>
              <a:rPr lang="fr-FR" sz="3200" dirty="0">
                <a:solidFill>
                  <a:schemeClr val="bg2">
                    <a:lumMod val="10000"/>
                  </a:schemeClr>
                </a:solidFill>
                <a:latin typeface="Calibri" panose="020F0502020204030204" pitchFamily="34" charset="0"/>
                <a:cs typeface="Calibri" panose="020F0502020204030204" pitchFamily="34" charset="0"/>
              </a:rPr>
              <a:t>Oui / Non</a:t>
            </a:r>
          </a:p>
          <a:p>
            <a:pPr defTabSz="411479">
              <a:defRPr sz="1260">
                <a:latin typeface="Helvetica"/>
                <a:ea typeface="Helvetica"/>
                <a:cs typeface="Helvetica"/>
                <a:sym typeface="Helvetica"/>
              </a:defRPr>
            </a:pPr>
            <a:r>
              <a:rPr lang="fr-FR" sz="3200" dirty="0">
                <a:solidFill>
                  <a:schemeClr val="bg2">
                    <a:lumMod val="10000"/>
                  </a:schemeClr>
                </a:solidFill>
                <a:latin typeface="Calibri" panose="020F0502020204030204" pitchFamily="34" charset="0"/>
                <a:cs typeface="Calibri" panose="020F0502020204030204" pitchFamily="34" charset="0"/>
              </a:rPr>
              <a:t> </a:t>
            </a:r>
            <a:r>
              <a:rPr lang="fr-FR" sz="2800" i="1" dirty="0">
                <a:latin typeface="Calibri" panose="020F0502020204030204" pitchFamily="34" charset="0"/>
                <a:cs typeface="Calibri" panose="020F0502020204030204" pitchFamily="34" charset="0"/>
              </a:rPr>
              <a:t>(supprimer la mention inutile)</a:t>
            </a:r>
          </a:p>
          <a:p>
            <a:pPr defTabSz="411479">
              <a:defRPr sz="1260">
                <a:latin typeface="Helvetica"/>
                <a:ea typeface="Helvetica"/>
                <a:cs typeface="Helvetica"/>
                <a:sym typeface="Helvetica"/>
              </a:defRPr>
            </a:pPr>
            <a:endParaRPr lang="fr-FR" sz="2800" i="1" dirty="0">
              <a:latin typeface="Calibri" panose="020F0502020204030204" pitchFamily="34" charset="0"/>
              <a:cs typeface="Calibri" panose="020F0502020204030204" pitchFamily="34" charset="0"/>
            </a:endParaRPr>
          </a:p>
          <a:p>
            <a:pPr marL="22225" algn="l" defTabSz="411479">
              <a:defRPr sz="1260">
                <a:latin typeface="Helvetica"/>
                <a:ea typeface="Helvetica"/>
                <a:cs typeface="Helvetica"/>
                <a:sym typeface="Helvetica"/>
              </a:defRPr>
            </a:pPr>
            <a:r>
              <a:rPr lang="fr-FR" sz="3200" i="1" dirty="0">
                <a:latin typeface="Calibri" panose="020F0502020204030204" pitchFamily="34" charset="0"/>
                <a:cs typeface="Calibri" panose="020F0502020204030204" pitchFamily="34" charset="0"/>
              </a:rPr>
              <a:t>			</a:t>
            </a:r>
            <a:r>
              <a:rPr lang="fr-FR" sz="2800" i="1" dirty="0">
                <a:latin typeface="Calibri" panose="020F0502020204030204" pitchFamily="34" charset="0"/>
                <a:cs typeface="Calibri" panose="020F0502020204030204" pitchFamily="34" charset="0"/>
              </a:rPr>
              <a:t>&gt;&gt; si oui, apporter une trace du réel</a:t>
            </a:r>
          </a:p>
          <a:p>
            <a:pPr defTabSz="411479">
              <a:defRPr sz="1260">
                <a:latin typeface="Helvetica"/>
                <a:ea typeface="Helvetica"/>
                <a:cs typeface="Helvetica"/>
                <a:sym typeface="Helvetica"/>
              </a:defRPr>
            </a:pPr>
            <a:r>
              <a:rPr lang="fr-FR" sz="2800" i="1" dirty="0">
                <a:latin typeface="Calibri" panose="020F0502020204030204" pitchFamily="34" charset="0"/>
                <a:cs typeface="Calibri" panose="020F0502020204030204" pitchFamily="34" charset="0"/>
              </a:rPr>
              <a:t>(joindre par courriel le compte-rendu)</a:t>
            </a:r>
          </a:p>
          <a:p>
            <a:pPr defTabSz="411479">
              <a:defRPr sz="1260">
                <a:latin typeface="Helvetica"/>
                <a:ea typeface="Helvetica"/>
                <a:cs typeface="Helvetica"/>
                <a:sym typeface="Helvetica"/>
              </a:defRPr>
            </a:pPr>
            <a:endParaRPr lang="fr-FR" sz="2800" i="1" dirty="0">
              <a:latin typeface="Calibri" panose="020F0502020204030204" pitchFamily="34" charset="0"/>
              <a:cs typeface="Calibri" panose="020F0502020204030204" pitchFamily="34" charset="0"/>
            </a:endParaRPr>
          </a:p>
          <a:p>
            <a:pPr defTabSz="411479">
              <a:defRPr sz="1260">
                <a:latin typeface="Helvetica"/>
                <a:ea typeface="Helvetica"/>
                <a:cs typeface="Helvetica"/>
                <a:sym typeface="Helvetica"/>
              </a:defRPr>
            </a:pPr>
            <a:endParaRPr lang="fr-FR" sz="2800" i="1" dirty="0">
              <a:latin typeface="Calibri" panose="020F0502020204030204" pitchFamily="34" charset="0"/>
              <a:cs typeface="Calibri" panose="020F0502020204030204" pitchFamily="34" charset="0"/>
            </a:endParaRPr>
          </a:p>
        </p:txBody>
      </p:sp>
      <p:sp>
        <p:nvSpPr>
          <p:cNvPr id="8" name="Rectangle à coins arrondis 7">
            <a:extLst>
              <a:ext uri="{FF2B5EF4-FFF2-40B4-BE49-F238E27FC236}">
                <a16:creationId xmlns:a16="http://schemas.microsoft.com/office/drawing/2014/main" id="{0E4F814F-363C-0548-AE2F-F253CF099FED}"/>
              </a:ext>
            </a:extLst>
          </p:cNvPr>
          <p:cNvSpPr/>
          <p:nvPr/>
        </p:nvSpPr>
        <p:spPr>
          <a:xfrm>
            <a:off x="16705755" y="2847725"/>
            <a:ext cx="7449016" cy="10398012"/>
          </a:xfrm>
          <a:prstGeom prst="roundRect">
            <a:avLst/>
          </a:prstGeom>
          <a:solidFill>
            <a:schemeClr val="bg1">
              <a:lumMod val="9500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oAutofit/>
          </a:bodyPr>
          <a:lstStyle/>
          <a:p>
            <a:pPr defTabSz="411479">
              <a:defRPr sz="1260">
                <a:latin typeface="Helvetica"/>
                <a:ea typeface="Helvetica"/>
                <a:cs typeface="Helvetica"/>
                <a:sym typeface="Helvetica"/>
              </a:defRPr>
            </a:pPr>
            <a:r>
              <a:rPr lang="fr-FR" sz="3200" dirty="0">
                <a:solidFill>
                  <a:schemeClr val="bg2">
                    <a:lumMod val="10000"/>
                  </a:schemeClr>
                </a:solidFill>
                <a:latin typeface="Calibri" panose="020F0502020204030204" pitchFamily="34" charset="0"/>
                <a:cs typeface="Calibri" panose="020F0502020204030204" pitchFamily="34" charset="0"/>
              </a:rPr>
              <a:t>La démarche est-elle pérenne ? </a:t>
            </a:r>
          </a:p>
          <a:p>
            <a:pPr defTabSz="411479">
              <a:defRPr sz="1260">
                <a:latin typeface="Helvetica"/>
                <a:ea typeface="Helvetica"/>
                <a:cs typeface="Helvetica"/>
                <a:sym typeface="Helvetica"/>
              </a:defRPr>
            </a:pPr>
            <a:endParaRPr lang="fr-FR" sz="3200" dirty="0">
              <a:solidFill>
                <a:schemeClr val="bg2">
                  <a:lumMod val="10000"/>
                </a:schemeClr>
              </a:solidFill>
              <a:latin typeface="Calibri" panose="020F0502020204030204" pitchFamily="34" charset="0"/>
              <a:cs typeface="Calibri" panose="020F0502020204030204" pitchFamily="34" charset="0"/>
            </a:endParaRPr>
          </a:p>
          <a:p>
            <a:pPr defTabSz="411479">
              <a:defRPr sz="1260">
                <a:latin typeface="Helvetica"/>
                <a:ea typeface="Helvetica"/>
                <a:cs typeface="Helvetica"/>
                <a:sym typeface="Helvetica"/>
              </a:defRPr>
            </a:pPr>
            <a:r>
              <a:rPr lang="fr-FR" sz="3200" dirty="0">
                <a:solidFill>
                  <a:schemeClr val="bg2">
                    <a:lumMod val="10000"/>
                  </a:schemeClr>
                </a:solidFill>
                <a:latin typeface="Calibri" panose="020F0502020204030204" pitchFamily="34" charset="0"/>
                <a:cs typeface="Calibri" panose="020F0502020204030204" pitchFamily="34" charset="0"/>
              </a:rPr>
              <a:t>Oui / Non</a:t>
            </a:r>
          </a:p>
          <a:p>
            <a:pPr defTabSz="411479">
              <a:defRPr sz="1260">
                <a:latin typeface="Helvetica"/>
                <a:ea typeface="Helvetica"/>
                <a:cs typeface="Helvetica"/>
                <a:sym typeface="Helvetica"/>
              </a:defRPr>
            </a:pPr>
            <a:endParaRPr lang="fr-FR" sz="3200" dirty="0">
              <a:latin typeface="Calibri" panose="020F0502020204030204" pitchFamily="34" charset="0"/>
              <a:cs typeface="Calibri" panose="020F0502020204030204" pitchFamily="34" charset="0"/>
            </a:endParaRPr>
          </a:p>
          <a:p>
            <a:pPr defTabSz="411479">
              <a:defRPr sz="1260">
                <a:latin typeface="Helvetica"/>
                <a:ea typeface="Helvetica"/>
                <a:cs typeface="Helvetica"/>
                <a:sym typeface="Helvetica"/>
              </a:defRPr>
            </a:pPr>
            <a:r>
              <a:rPr lang="fr-FR" sz="3200" i="1" dirty="0">
                <a:latin typeface="Calibri" panose="020F0502020204030204" pitchFamily="34" charset="0"/>
                <a:cs typeface="Calibri" panose="020F0502020204030204" pitchFamily="34" charset="0"/>
              </a:rPr>
              <a:t>&gt;&gt; si oui, apporter quelques éléments</a:t>
            </a:r>
            <a:r>
              <a:rPr lang="fr-FR" sz="3200" dirty="0">
                <a:latin typeface="Calibri" panose="020F0502020204030204" pitchFamily="34" charset="0"/>
                <a:cs typeface="Calibri" panose="020F0502020204030204" pitchFamily="34" charset="0"/>
              </a:rPr>
              <a:t>(dates par exemple).</a:t>
            </a:r>
          </a:p>
          <a:p>
            <a:pPr defTabSz="411479">
              <a:defRPr sz="1260">
                <a:latin typeface="Helvetica"/>
                <a:ea typeface="Helvetica"/>
                <a:cs typeface="Helvetica"/>
                <a:sym typeface="Helvetica"/>
              </a:defRPr>
            </a:pPr>
            <a:endParaRPr lang="fr-FR" sz="3200" dirty="0">
              <a:latin typeface="Calibri" panose="020F0502020204030204" pitchFamily="34" charset="0"/>
              <a:cs typeface="Calibri" panose="020F0502020204030204" pitchFamily="34" charset="0"/>
            </a:endParaRPr>
          </a:p>
          <a:p>
            <a:pPr defTabSz="411479">
              <a:defRPr sz="1260">
                <a:latin typeface="Helvetica"/>
                <a:ea typeface="Helvetica"/>
                <a:cs typeface="Helvetica"/>
                <a:sym typeface="Helvetica"/>
              </a:defRPr>
            </a:pPr>
            <a:endParaRPr lang="fr-F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388065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La démarche de l’EDD dans la structure scolaire</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5"/>
            <a:ext cx="23737052" cy="1344420"/>
          </a:xfrm>
          <a:prstGeom prst="rect">
            <a:avLst/>
          </a:prstGeom>
        </p:spPr>
        <p:txBody>
          <a:bodyPr>
            <a:normAutofit/>
          </a:bodyPr>
          <a:lstStyle/>
          <a:p>
            <a:pPr defTabSz="411479">
              <a:lnSpc>
                <a:spcPct val="100000"/>
              </a:lnSpc>
              <a:spcBef>
                <a:spcPts val="0"/>
              </a:spcBef>
              <a:buSzTx/>
              <a:defRPr sz="1260">
                <a:latin typeface="Helvetica"/>
                <a:ea typeface="Helvetica"/>
                <a:cs typeface="Helvetica"/>
                <a:sym typeface="Helvetica"/>
              </a:defRPr>
            </a:pPr>
            <a:r>
              <a:rPr lang="fr-FR" sz="3600" b="1" dirty="0">
                <a:latin typeface="Calibri" panose="020F0502020204030204" pitchFamily="34" charset="0"/>
                <a:cs typeface="Calibri" panose="020F0502020204030204" pitchFamily="34" charset="0"/>
              </a:rPr>
              <a:t>Expliquer les constats / diagnostics effectués à l’échelle de la structure scolaire expliquant la mise en œuvre de la démarche (et des thématiques abordées)</a:t>
            </a:r>
            <a:r>
              <a:rPr lang="fr-FR" sz="3600" dirty="0">
                <a:latin typeface="Calibri" panose="020F0502020204030204" pitchFamily="34" charset="0"/>
                <a:cs typeface="Calibri" panose="020F0502020204030204" pitchFamily="34" charset="0"/>
              </a:rPr>
              <a:t> :</a:t>
            </a:r>
          </a:p>
          <a:p>
            <a:pPr defTabSz="411479">
              <a:lnSpc>
                <a:spcPct val="100000"/>
              </a:lnSpc>
              <a:spcBef>
                <a:spcPts val="0"/>
              </a:spcBef>
              <a:buSzTx/>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7" name="Référentiel de compétences professionnelles - 2013-">
            <a:extLst>
              <a:ext uri="{FF2B5EF4-FFF2-40B4-BE49-F238E27FC236}">
                <a16:creationId xmlns:a16="http://schemas.microsoft.com/office/drawing/2014/main" id="{6AEDBE3D-0D3C-451D-A3EC-3FE45BA111B4}"/>
              </a:ext>
            </a:extLst>
          </p:cNvPr>
          <p:cNvSpPr txBox="1">
            <a:spLocks noGrp="1"/>
          </p:cNvSpPr>
          <p:nvPr>
            <p:ph type="body" idx="21"/>
          </p:nvPr>
        </p:nvSpPr>
        <p:spPr>
          <a:xfrm>
            <a:off x="3187700" y="2473745"/>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62500" lnSpcReduction="20000"/>
          </a:bodyPr>
          <a:lstStyle/>
          <a:p>
            <a:r>
              <a:rPr lang="fr-FR" dirty="0"/>
              <a:t>La description de la démarche, les modalités de sa mise en œuvre, l’état de la démarche (son implantation)</a:t>
            </a:r>
          </a:p>
        </p:txBody>
      </p:sp>
      <p:sp>
        <p:nvSpPr>
          <p:cNvPr id="2" name="Rectangle 1">
            <a:extLst>
              <a:ext uri="{FF2B5EF4-FFF2-40B4-BE49-F238E27FC236}">
                <a16:creationId xmlns:a16="http://schemas.microsoft.com/office/drawing/2014/main" id="{56E43766-7BB4-AE4F-9862-0B9C935DB230}"/>
              </a:ext>
            </a:extLst>
          </p:cNvPr>
          <p:cNvSpPr/>
          <p:nvPr/>
        </p:nvSpPr>
        <p:spPr>
          <a:xfrm>
            <a:off x="323474" y="4916628"/>
            <a:ext cx="23925542" cy="237600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oAutofit/>
          </a:bodyPr>
          <a:lstStyle/>
          <a:p>
            <a:pPr marL="0" marR="0" indent="0" algn="l" defTabSz="825500" rtl="0" fontAlgn="auto" latinLnBrk="0" hangingPunct="0">
              <a:lnSpc>
                <a:spcPct val="100000"/>
              </a:lnSpc>
              <a:spcBef>
                <a:spcPts val="0"/>
              </a:spcBef>
              <a:spcAft>
                <a:spcPts val="0"/>
              </a:spcAft>
              <a:buClrTx/>
              <a:buSzTx/>
              <a:buFontTx/>
              <a:buNone/>
              <a:tabLst/>
            </a:pPr>
            <a:endParaRPr kumimoji="0" lang="fr-FR" sz="2800" b="0" i="0" u="none" strike="noStrike" cap="none" spc="0" normalizeH="0" baseline="0" dirty="0">
              <a:ln>
                <a:noFill/>
              </a:ln>
              <a:solidFill>
                <a:schemeClr val="bg2">
                  <a:lumMod val="10000"/>
                </a:schemeClr>
              </a:solidFill>
              <a:effectLst/>
              <a:uFillTx/>
              <a:latin typeface="Helvetica Neue Medium"/>
              <a:ea typeface="Helvetica Neue Medium"/>
              <a:cs typeface="Helvetica Neue Medium"/>
              <a:sym typeface="Helvetica Neue Medium"/>
            </a:endParaRPr>
          </a:p>
        </p:txBody>
      </p:sp>
      <p:sp>
        <p:nvSpPr>
          <p:cNvPr id="3" name="ZoneTexte 2">
            <a:extLst>
              <a:ext uri="{FF2B5EF4-FFF2-40B4-BE49-F238E27FC236}">
                <a16:creationId xmlns:a16="http://schemas.microsoft.com/office/drawing/2014/main" id="{413CCA91-62E3-CE4A-B46D-BB96EDF3EDD0}"/>
              </a:ext>
            </a:extLst>
          </p:cNvPr>
          <p:cNvSpPr txBox="1"/>
          <p:nvPr/>
        </p:nvSpPr>
        <p:spPr>
          <a:xfrm>
            <a:off x="229229" y="7369072"/>
            <a:ext cx="23517833" cy="2133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indent="-571500" algn="l">
              <a:buFont typeface="Arial" panose="020B0604020202020204" pitchFamily="34" charset="0"/>
              <a:buChar char="•"/>
            </a:pPr>
            <a:r>
              <a:rPr lang="fr-FR" sz="3600" b="1" dirty="0">
                <a:solidFill>
                  <a:schemeClr val="bg2">
                    <a:lumMod val="10000"/>
                  </a:schemeClr>
                </a:solidFill>
                <a:latin typeface="Calibri" panose="020F0502020204030204" pitchFamily="34" charset="0"/>
                <a:cs typeface="Calibri" panose="020F0502020204030204" pitchFamily="34" charset="0"/>
              </a:rPr>
              <a:t>Expliquer, en quelques lignes (ci-dessous) en quoi la démarche de l’EDD consiste dans la structure scolaire, en identifiant entre autres entre 1 à 3 thématiques en lien avec l’EDD développées et travaillées avec les élèves </a:t>
            </a:r>
            <a:r>
              <a:rPr lang="fr-FR" sz="3600" b="1" u="sng" dirty="0">
                <a:solidFill>
                  <a:schemeClr val="bg2">
                    <a:lumMod val="10000"/>
                  </a:schemeClr>
                </a:solidFill>
                <a:latin typeface="Calibri" panose="020F0502020204030204" pitchFamily="34" charset="0"/>
                <a:cs typeface="Calibri" panose="020F0502020204030204" pitchFamily="34" charset="0"/>
              </a:rPr>
              <a:t>dans les diapositives qui suivent </a:t>
            </a:r>
            <a:r>
              <a:rPr lang="fr-FR" sz="3600" b="1" dirty="0">
                <a:solidFill>
                  <a:schemeClr val="bg2">
                    <a:lumMod val="10000"/>
                  </a:schemeClr>
                </a:solidFill>
                <a:latin typeface="Calibri" panose="020F0502020204030204" pitchFamily="34" charset="0"/>
                <a:cs typeface="Calibri" panose="020F0502020204030204" pitchFamily="34" charset="0"/>
              </a:rPr>
              <a:t>(nous vous invitons à vous référer si besoin à la diapositive 2 qui définit la démarche EDD) </a:t>
            </a:r>
            <a:r>
              <a:rPr lang="fr-FR" sz="3600" dirty="0">
                <a:solidFill>
                  <a:schemeClr val="bg2">
                    <a:lumMod val="10000"/>
                  </a:schemeClr>
                </a:solidFill>
                <a:latin typeface="Calibri" panose="020F0502020204030204" pitchFamily="34" charset="0"/>
                <a:cs typeface="Calibri" panose="020F0502020204030204" pitchFamily="34" charset="0"/>
              </a:rPr>
              <a:t>:</a:t>
            </a:r>
            <a:endParaRPr lang="fr-FR" sz="3600" b="1" dirty="0">
              <a:solidFill>
                <a:schemeClr val="bg2">
                  <a:lumMod val="10000"/>
                </a:schemeClr>
              </a:solidFill>
              <a:latin typeface="Calibri" panose="020F0502020204030204" pitchFamily="34" charset="0"/>
              <a:cs typeface="Calibri" panose="020F0502020204030204" pitchFamily="34" charset="0"/>
            </a:endParaRPr>
          </a:p>
          <a:p>
            <a:pPr marL="0" marR="0" indent="0" algn="ctr" defTabSz="2438338" rtl="0" fontAlgn="auto" latinLnBrk="0" hangingPunct="0">
              <a:lnSpc>
                <a:spcPct val="100000"/>
              </a:lnSpc>
              <a:spcBef>
                <a:spcPts val="0"/>
              </a:spcBef>
              <a:spcAft>
                <a:spcPts val="0"/>
              </a:spcAft>
              <a:buClrTx/>
              <a:buSzTx/>
              <a:buFontTx/>
              <a:buNone/>
              <a:tabLst/>
            </a:pPr>
            <a:endParaRPr kumimoji="0" lang="fr-FR"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0" name="Rectangle 9">
            <a:extLst>
              <a:ext uri="{FF2B5EF4-FFF2-40B4-BE49-F238E27FC236}">
                <a16:creationId xmlns:a16="http://schemas.microsoft.com/office/drawing/2014/main" id="{58A4B8A5-1595-1F47-A0D5-7DE38B9B17D9}"/>
              </a:ext>
            </a:extLst>
          </p:cNvPr>
          <p:cNvSpPr/>
          <p:nvPr/>
        </p:nvSpPr>
        <p:spPr>
          <a:xfrm>
            <a:off x="229229" y="9509563"/>
            <a:ext cx="23925542" cy="238905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oAutofit/>
          </a:bodyPr>
          <a:lstStyle/>
          <a:p>
            <a:pPr marL="0" marR="0" indent="0" algn="l" defTabSz="825500" rtl="0" fontAlgn="auto" latinLnBrk="0" hangingPunct="0">
              <a:lnSpc>
                <a:spcPct val="100000"/>
              </a:lnSpc>
              <a:spcBef>
                <a:spcPts val="0"/>
              </a:spcBef>
              <a:spcAft>
                <a:spcPts val="0"/>
              </a:spcAft>
              <a:buClrTx/>
              <a:buSzTx/>
              <a:buFontTx/>
              <a:buNone/>
              <a:tabLst/>
            </a:pPr>
            <a:endParaRPr kumimoji="0" lang="fr-FR" sz="2800" b="0" i="0" u="none" strike="noStrike" cap="none" spc="0" normalizeH="0" baseline="0" dirty="0">
              <a:ln>
                <a:noFill/>
              </a:ln>
              <a:solidFill>
                <a:schemeClr val="bg2">
                  <a:lumMod val="10000"/>
                </a:schemeClr>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18546145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Thématique n°1 développée et travaillée</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4"/>
            <a:ext cx="23737052" cy="9602733"/>
          </a:xfrm>
          <a:prstGeom prst="rect">
            <a:avLst/>
          </a:prstGeom>
        </p:spPr>
        <p:txBody>
          <a:bodyPr>
            <a:normAutofit/>
          </a:bodyPr>
          <a:lstStyle/>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7" name="Référentiel de compétences professionnelles - 2013-">
            <a:extLst>
              <a:ext uri="{FF2B5EF4-FFF2-40B4-BE49-F238E27FC236}">
                <a16:creationId xmlns:a16="http://schemas.microsoft.com/office/drawing/2014/main" id="{6AEDBE3D-0D3C-451D-A3EC-3FE45BA111B4}"/>
              </a:ext>
            </a:extLst>
          </p:cNvPr>
          <p:cNvSpPr txBox="1">
            <a:spLocks noGrp="1"/>
          </p:cNvSpPr>
          <p:nvPr>
            <p:ph type="body" idx="21"/>
          </p:nvPr>
        </p:nvSpPr>
        <p:spPr>
          <a:xfrm>
            <a:off x="3187700" y="1423311"/>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lang="fr-FR" dirty="0"/>
              <a:t>Nom de la thématique :</a:t>
            </a:r>
          </a:p>
        </p:txBody>
      </p:sp>
      <p:graphicFrame>
        <p:nvGraphicFramePr>
          <p:cNvPr id="2" name="Tableau 1">
            <a:extLst>
              <a:ext uri="{FF2B5EF4-FFF2-40B4-BE49-F238E27FC236}">
                <a16:creationId xmlns:a16="http://schemas.microsoft.com/office/drawing/2014/main" id="{8147E01B-E9A9-47C1-A491-5E321960BEF2}"/>
              </a:ext>
            </a:extLst>
          </p:cNvPr>
          <p:cNvGraphicFramePr>
            <a:graphicFrameLocks noGrp="1"/>
          </p:cNvGraphicFramePr>
          <p:nvPr>
            <p:extLst>
              <p:ext uri="{D42A27DB-BD31-4B8C-83A1-F6EECF244321}">
                <p14:modId xmlns:p14="http://schemas.microsoft.com/office/powerpoint/2010/main" val="3738706259"/>
              </p:ext>
            </p:extLst>
          </p:nvPr>
        </p:nvGraphicFramePr>
        <p:xfrm>
          <a:off x="323474" y="2713315"/>
          <a:ext cx="23193752" cy="9387840"/>
        </p:xfrm>
        <a:graphic>
          <a:graphicData uri="http://schemas.openxmlformats.org/drawingml/2006/table">
            <a:tbl>
              <a:tblPr firstRow="1" bandRow="1">
                <a:tableStyleId>{5940675A-B579-460E-94D1-54222C63F5DA}</a:tableStyleId>
              </a:tblPr>
              <a:tblGrid>
                <a:gridCol w="8134727">
                  <a:extLst>
                    <a:ext uri="{9D8B030D-6E8A-4147-A177-3AD203B41FA5}">
                      <a16:colId xmlns:a16="http://schemas.microsoft.com/office/drawing/2014/main" val="851628580"/>
                    </a:ext>
                  </a:extLst>
                </a:gridCol>
                <a:gridCol w="15059025">
                  <a:extLst>
                    <a:ext uri="{9D8B030D-6E8A-4147-A177-3AD203B41FA5}">
                      <a16:colId xmlns:a16="http://schemas.microsoft.com/office/drawing/2014/main" val="1508159893"/>
                    </a:ext>
                  </a:extLst>
                </a:gridCol>
              </a:tblGrid>
              <a:tr h="370840">
                <a:tc>
                  <a:txBody>
                    <a:bodyPr/>
                    <a:lstStyle/>
                    <a:p>
                      <a:r>
                        <a:rPr lang="fr-FR" sz="2000" b="1" i="0" u="none" strike="noStrike" cap="none" spc="0" baseline="0" dirty="0">
                          <a:solidFill>
                            <a:schemeClr val="tx1"/>
                          </a:solidFill>
                          <a:effectLst/>
                          <a:uFillTx/>
                          <a:latin typeface="+mn-lt"/>
                          <a:ea typeface="+mn-ea"/>
                          <a:cs typeface="+mn-cs"/>
                          <a:sym typeface="Helvetica Neue"/>
                        </a:rPr>
                        <a:t>Identification et description en quelques lignes des projets / des actions en lien avec cette thématique</a:t>
                      </a:r>
                    </a:p>
                    <a:p>
                      <a:r>
                        <a:rPr lang="fr-FR" sz="2000" b="0" i="0" u="none" strike="noStrike" cap="none" spc="0" baseline="0" dirty="0">
                          <a:solidFill>
                            <a:schemeClr val="tx1"/>
                          </a:solidFill>
                          <a:effectLst/>
                          <a:uFillTx/>
                          <a:latin typeface="+mn-lt"/>
                          <a:ea typeface="+mn-ea"/>
                          <a:cs typeface="+mn-cs"/>
                          <a:sym typeface="Helvetica Neue"/>
                        </a:rPr>
                        <a:t>(précisez les objectifs, l’ancrage dans les enseignements, ce qui a été mis en place, dans / hors les temps de classe, précisez les Objectifs de développement travaillés de l’ONU : ODD </a:t>
                      </a:r>
                      <a:r>
                        <a:rPr lang="fr-FR" sz="2000" b="0" i="0" u="none" strike="noStrike" cap="none" spc="0" baseline="0" dirty="0">
                          <a:solidFill>
                            <a:schemeClr val="tx2">
                              <a:lumMod val="50000"/>
                            </a:schemeClr>
                          </a:solidFill>
                          <a:effectLst/>
                          <a:uFillTx/>
                          <a:latin typeface="+mn-lt"/>
                          <a:ea typeface="+mn-ea"/>
                          <a:cs typeface="+mn-cs"/>
                          <a:sym typeface="Helvetica Neue"/>
                        </a:rPr>
                        <a:t>&gt;&gt;</a:t>
                      </a:r>
                      <a:r>
                        <a:rPr lang="fr-FR" sz="2000" b="0" i="0" u="none" strike="noStrike" cap="none" spc="0" baseline="0" dirty="0">
                          <a:solidFill>
                            <a:srgbClr val="FF0000"/>
                          </a:solidFill>
                          <a:effectLst/>
                          <a:uFillTx/>
                          <a:latin typeface="+mn-lt"/>
                          <a:ea typeface="+mn-ea"/>
                          <a:cs typeface="+mn-cs"/>
                          <a:sym typeface="Helvetica Neue"/>
                        </a:rPr>
                        <a:t> </a:t>
                      </a:r>
                      <a:r>
                        <a:rPr lang="fr-FR" sz="2000" b="0" i="0" u="none" strike="noStrike" cap="none" spc="0" baseline="0" dirty="0">
                          <a:solidFill>
                            <a:srgbClr val="FF0000"/>
                          </a:solidFill>
                          <a:effectLst/>
                          <a:uFillTx/>
                          <a:latin typeface="+mn-lt"/>
                          <a:ea typeface="+mn-ea"/>
                          <a:cs typeface="+mn-cs"/>
                          <a:sym typeface="Helvetica Neue"/>
                          <a:hlinkClick r:id="rId4"/>
                        </a:rPr>
                        <a:t>http://edd.ac-amiens.fr/252-les-objectifs-de-developpement-durable-de-l-agenda-2030-de.html</a:t>
                      </a:r>
                      <a:r>
                        <a:rPr lang="fr-FR" sz="2000" b="0" i="0" u="none" strike="noStrike" cap="none" spc="0" baseline="0" dirty="0">
                          <a:solidFill>
                            <a:srgbClr val="FF0000"/>
                          </a:solidFill>
                          <a:effectLst/>
                          <a:uFillTx/>
                          <a:latin typeface="+mn-lt"/>
                          <a:ea typeface="+mn-ea"/>
                          <a:cs typeface="+mn-cs"/>
                          <a:sym typeface="Helvetica Neue"/>
                        </a:rPr>
                        <a:t> </a:t>
                      </a:r>
                      <a:r>
                        <a:rPr lang="fr-FR" sz="2000" b="0" i="0" u="none" strike="noStrike" cap="none" spc="0" baseline="0" dirty="0">
                          <a:solidFill>
                            <a:schemeClr val="tx1"/>
                          </a:solidFill>
                          <a:effectLst/>
                          <a:uFillTx/>
                          <a:latin typeface="+mn-lt"/>
                          <a:ea typeface="+mn-ea"/>
                          <a:cs typeface="+mn-cs"/>
                          <a:sym typeface="Helvetica Neue"/>
                        </a:rPr>
                        <a:t>)</a:t>
                      </a:r>
                    </a:p>
                  </a:txBody>
                  <a:tcPr/>
                </a:tc>
                <a:tc>
                  <a:txBody>
                    <a:bodyPr/>
                    <a:lstStyle/>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txBody>
                  <a:tcPr/>
                </a:tc>
                <a:extLst>
                  <a:ext uri="{0D108BD9-81ED-4DB2-BD59-A6C34878D82A}">
                    <a16:rowId xmlns:a16="http://schemas.microsoft.com/office/drawing/2014/main" val="1132847882"/>
                  </a:ext>
                </a:extLst>
              </a:tr>
              <a:tr h="370840">
                <a:tc>
                  <a:txBody>
                    <a:bodyPr/>
                    <a:lstStyle/>
                    <a:p>
                      <a:r>
                        <a:rPr lang="fr-FR" sz="2000" b="1" dirty="0"/>
                        <a:t>Implication des élèves</a:t>
                      </a:r>
                    </a:p>
                  </a:txBody>
                  <a:tcPr/>
                </a:tc>
                <a:tc>
                  <a:txBody>
                    <a:bodyPr/>
                    <a:lstStyle/>
                    <a:p>
                      <a:pPr algn="l"/>
                      <a:r>
                        <a:rPr lang="fr-FR" sz="2000" dirty="0"/>
                        <a:t>Nombre d’élèves concernés par ces projets / actions :</a:t>
                      </a:r>
                    </a:p>
                    <a:p>
                      <a:pPr algn="l"/>
                      <a:r>
                        <a:rPr lang="fr-FR" sz="2000" dirty="0"/>
                        <a:t>Niveau des élèves concernés :</a:t>
                      </a:r>
                    </a:p>
                    <a:p>
                      <a:pPr algn="l"/>
                      <a:r>
                        <a:rPr lang="fr-FR" sz="2000" dirty="0"/>
                        <a:t>Rôle des élèves dans ces projets / actions :</a:t>
                      </a:r>
                    </a:p>
                    <a:p>
                      <a:pPr algn="l"/>
                      <a:endParaRPr lang="fr-FR" sz="2000" dirty="0"/>
                    </a:p>
                    <a:p>
                      <a:pPr algn="l"/>
                      <a:endParaRPr lang="fr-FR" sz="2000" dirty="0"/>
                    </a:p>
                    <a:p>
                      <a:pPr algn="l"/>
                      <a:endParaRPr lang="fr-FR" sz="2000" dirty="0"/>
                    </a:p>
                    <a:p>
                      <a:pPr algn="l"/>
                      <a:endParaRPr lang="fr-FR" sz="2000" dirty="0"/>
                    </a:p>
                    <a:p>
                      <a:pPr algn="l"/>
                      <a:endParaRPr lang="fr-FR" sz="2000" dirty="0"/>
                    </a:p>
                    <a:p>
                      <a:pPr algn="l"/>
                      <a:endParaRPr lang="fr-FR" sz="2000" dirty="0"/>
                    </a:p>
                  </a:txBody>
                  <a:tcPr/>
                </a:tc>
                <a:extLst>
                  <a:ext uri="{0D108BD9-81ED-4DB2-BD59-A6C34878D82A}">
                    <a16:rowId xmlns:a16="http://schemas.microsoft.com/office/drawing/2014/main" val="247592298"/>
                  </a:ext>
                </a:extLst>
              </a:tr>
              <a:tr h="370840">
                <a:tc>
                  <a:txBody>
                    <a:bodyPr/>
                    <a:lstStyle/>
                    <a:p>
                      <a:r>
                        <a:rPr lang="fr-FR" sz="2000" b="1" dirty="0"/>
                        <a:t>Implication des personnels</a:t>
                      </a:r>
                    </a:p>
                  </a:txBody>
                  <a:tcPr/>
                </a:tc>
                <a:tc>
                  <a:txBody>
                    <a:bodyPr/>
                    <a:lstStyle/>
                    <a:p>
                      <a:pPr algn="l"/>
                      <a:r>
                        <a:rPr lang="fr-FR" sz="2000" dirty="0"/>
                        <a:t>Nombre :</a:t>
                      </a:r>
                    </a:p>
                    <a:p>
                      <a:pPr algn="l"/>
                      <a:r>
                        <a:rPr lang="fr-FR" sz="2000" dirty="0"/>
                        <a:t>Fonction :</a:t>
                      </a:r>
                    </a:p>
                    <a:p>
                      <a:pPr algn="l"/>
                      <a:r>
                        <a:rPr lang="fr-FR" sz="2000" dirty="0"/>
                        <a:t>Discipline (si enseignants) :</a:t>
                      </a:r>
                    </a:p>
                    <a:p>
                      <a:pPr algn="l"/>
                      <a:endParaRPr lang="fr-FR" sz="2000" dirty="0"/>
                    </a:p>
                    <a:p>
                      <a:pPr algn="l"/>
                      <a:endParaRPr lang="fr-FR" sz="2000" dirty="0"/>
                    </a:p>
                  </a:txBody>
                  <a:tcPr/>
                </a:tc>
                <a:extLst>
                  <a:ext uri="{0D108BD9-81ED-4DB2-BD59-A6C34878D82A}">
                    <a16:rowId xmlns:a16="http://schemas.microsoft.com/office/drawing/2014/main" val="2605553285"/>
                  </a:ext>
                </a:extLst>
              </a:tr>
              <a:tr h="370840">
                <a:tc>
                  <a:txBody>
                    <a:bodyPr/>
                    <a:lstStyle/>
                    <a:p>
                      <a:r>
                        <a:rPr lang="fr-FR" sz="2000" b="1" dirty="0"/>
                        <a:t>Implication d’autres acteurs (parents d’élèves, partenaires)</a:t>
                      </a:r>
                    </a:p>
                  </a:txBody>
                  <a:tcPr/>
                </a:tc>
                <a:tc>
                  <a:txBody>
                    <a:bodyPr/>
                    <a:lstStyle/>
                    <a:p>
                      <a:endParaRPr lang="fr-FR" sz="2000"/>
                    </a:p>
                  </a:txBody>
                  <a:tcPr/>
                </a:tc>
                <a:extLst>
                  <a:ext uri="{0D108BD9-81ED-4DB2-BD59-A6C34878D82A}">
                    <a16:rowId xmlns:a16="http://schemas.microsoft.com/office/drawing/2014/main" val="2663733754"/>
                  </a:ext>
                </a:extLst>
              </a:tr>
              <a:tr h="370840">
                <a:tc>
                  <a:txBody>
                    <a:bodyPr/>
                    <a:lstStyle/>
                    <a:p>
                      <a:r>
                        <a:rPr lang="fr-FR" sz="2000" b="1" dirty="0"/>
                        <a:t>Date / période de mise en </a:t>
                      </a:r>
                      <a:r>
                        <a:rPr lang="fr-FR" sz="2000" b="1" dirty="0" err="1"/>
                        <a:t>oeuvre</a:t>
                      </a:r>
                      <a:endParaRPr lang="fr-FR" sz="2000" b="1" dirty="0"/>
                    </a:p>
                  </a:txBody>
                  <a:tcPr/>
                </a:tc>
                <a:tc>
                  <a:txBody>
                    <a:bodyPr/>
                    <a:lstStyle/>
                    <a:p>
                      <a:endParaRPr lang="fr-FR" sz="2000"/>
                    </a:p>
                  </a:txBody>
                  <a:tcPr/>
                </a:tc>
                <a:extLst>
                  <a:ext uri="{0D108BD9-81ED-4DB2-BD59-A6C34878D82A}">
                    <a16:rowId xmlns:a16="http://schemas.microsoft.com/office/drawing/2014/main" val="2569813167"/>
                  </a:ext>
                </a:extLst>
              </a:tr>
              <a:tr h="370840">
                <a:tc>
                  <a:txBody>
                    <a:bodyPr/>
                    <a:lstStyle/>
                    <a:p>
                      <a:r>
                        <a:rPr lang="fr-FR" sz="2000" b="1" dirty="0"/>
                        <a:t>Projets / actions renouvelés</a:t>
                      </a:r>
                    </a:p>
                  </a:txBody>
                  <a:tcPr/>
                </a:tc>
                <a:tc>
                  <a:txBody>
                    <a:bodyPr/>
                    <a:lstStyle/>
                    <a:p>
                      <a:pPr algn="l"/>
                      <a:r>
                        <a:rPr lang="fr-FR" sz="2000" dirty="0"/>
                        <a:t>Oui / non</a:t>
                      </a:r>
                    </a:p>
                  </a:txBody>
                  <a:tcPr/>
                </a:tc>
                <a:extLst>
                  <a:ext uri="{0D108BD9-81ED-4DB2-BD59-A6C34878D82A}">
                    <a16:rowId xmlns:a16="http://schemas.microsoft.com/office/drawing/2014/main" val="2763309259"/>
                  </a:ext>
                </a:extLst>
              </a:tr>
            </a:tbl>
          </a:graphicData>
        </a:graphic>
      </p:graphicFrame>
    </p:spTree>
    <p:extLst>
      <p:ext uri="{BB962C8B-B14F-4D97-AF65-F5344CB8AC3E}">
        <p14:creationId xmlns:p14="http://schemas.microsoft.com/office/powerpoint/2010/main" val="258629183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Illustration du travail de la thématique 1</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4"/>
            <a:ext cx="23737052" cy="9602733"/>
          </a:xfrm>
          <a:prstGeom prst="rect">
            <a:avLst/>
          </a:prstGeom>
        </p:spPr>
        <p:txBody>
          <a:bodyPr>
            <a:normAutofit/>
          </a:bodyPr>
          <a:lstStyle/>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7" name="Référentiel de compétences professionnelles - 2013-">
            <a:extLst>
              <a:ext uri="{FF2B5EF4-FFF2-40B4-BE49-F238E27FC236}">
                <a16:creationId xmlns:a16="http://schemas.microsoft.com/office/drawing/2014/main" id="{6AEDBE3D-0D3C-451D-A3EC-3FE45BA111B4}"/>
              </a:ext>
            </a:extLst>
          </p:cNvPr>
          <p:cNvSpPr txBox="1">
            <a:spLocks noGrp="1"/>
          </p:cNvSpPr>
          <p:nvPr>
            <p:ph type="body" idx="21"/>
          </p:nvPr>
        </p:nvSpPr>
        <p:spPr>
          <a:xfrm>
            <a:off x="1873250" y="1534515"/>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85000" lnSpcReduction="10000"/>
          </a:bodyPr>
          <a:lstStyle/>
          <a:p>
            <a:r>
              <a:rPr lang="fr-FR" dirty="0"/>
              <a:t>Joindre quelques photos, article(s) de presse, traces écrites des élèves…</a:t>
            </a:r>
          </a:p>
        </p:txBody>
      </p:sp>
    </p:spTree>
    <p:extLst>
      <p:ext uri="{BB962C8B-B14F-4D97-AF65-F5344CB8AC3E}">
        <p14:creationId xmlns:p14="http://schemas.microsoft.com/office/powerpoint/2010/main" val="245342957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18864904" cy="1433163"/>
          </a:xfrm>
          <a:prstGeom prst="rect">
            <a:avLst/>
          </a:prstGeom>
        </p:spPr>
        <p:txBody>
          <a:bodyPr>
            <a:normAutofit fontScale="90000"/>
          </a:bodyPr>
          <a:lstStyle/>
          <a:p>
            <a:r>
              <a:rPr lang="fr-FR" dirty="0"/>
              <a:t>Thématique n°2 développée et travaillée</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629024"/>
            <a:ext cx="23737052" cy="9602733"/>
          </a:xfrm>
          <a:prstGeom prst="rect">
            <a:avLst/>
          </a:prstGeom>
        </p:spPr>
        <p:txBody>
          <a:bodyPr>
            <a:normAutofit/>
          </a:bodyPr>
          <a:lstStyle/>
          <a:p>
            <a:pPr marL="0" indent="0" defTabSz="411479">
              <a:lnSpc>
                <a:spcPct val="100000"/>
              </a:lnSpc>
              <a:spcBef>
                <a:spcPts val="0"/>
              </a:spcBef>
              <a:buSzTx/>
              <a:buNone/>
              <a:defRPr sz="1260">
                <a:latin typeface="Helvetica"/>
                <a:ea typeface="Helvetica"/>
                <a:cs typeface="Helvetica"/>
                <a:sym typeface="Helvetica"/>
              </a:defRPr>
            </a:pPr>
            <a:endParaRPr lang="fr-FR" sz="3600" dirty="0">
              <a:latin typeface="Calibri" panose="020F0502020204030204" pitchFamily="34" charset="0"/>
              <a:cs typeface="Calibri" panose="020F050202020403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3600" i="1" dirty="0">
              <a:latin typeface="Calibri" panose="020F0502020204030204" pitchFamily="34" charset="0"/>
              <a:cs typeface="Calibri" panose="020F0502020204030204" pitchFamily="34" charset="0"/>
            </a:endParaRPr>
          </a:p>
        </p:txBody>
      </p:sp>
      <p:pic>
        <p:nvPicPr>
          <p:cNvPr id="178" name="Image 19" descr="Image 19"/>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pic>
        <p:nvPicPr>
          <p:cNvPr id="6" name="Image 5">
            <a:extLst>
              <a:ext uri="{FF2B5EF4-FFF2-40B4-BE49-F238E27FC236}">
                <a16:creationId xmlns:a16="http://schemas.microsoft.com/office/drawing/2014/main" id="{A859F86B-5D01-4F54-8A48-4148404DF59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2052604" y="193970"/>
            <a:ext cx="2102167" cy="2050377"/>
          </a:xfrm>
          <a:prstGeom prst="rect">
            <a:avLst/>
          </a:prstGeom>
        </p:spPr>
      </p:pic>
      <p:sp>
        <p:nvSpPr>
          <p:cNvPr id="7" name="Référentiel de compétences professionnelles - 2013-">
            <a:extLst>
              <a:ext uri="{FF2B5EF4-FFF2-40B4-BE49-F238E27FC236}">
                <a16:creationId xmlns:a16="http://schemas.microsoft.com/office/drawing/2014/main" id="{6AEDBE3D-0D3C-451D-A3EC-3FE45BA111B4}"/>
              </a:ext>
            </a:extLst>
          </p:cNvPr>
          <p:cNvSpPr txBox="1">
            <a:spLocks noGrp="1"/>
          </p:cNvSpPr>
          <p:nvPr>
            <p:ph type="body" idx="21"/>
          </p:nvPr>
        </p:nvSpPr>
        <p:spPr>
          <a:xfrm>
            <a:off x="3187700" y="1423311"/>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lang="fr-FR" dirty="0"/>
              <a:t>Nom de la thématique :</a:t>
            </a:r>
          </a:p>
        </p:txBody>
      </p:sp>
      <p:graphicFrame>
        <p:nvGraphicFramePr>
          <p:cNvPr id="2" name="Tableau 1">
            <a:extLst>
              <a:ext uri="{FF2B5EF4-FFF2-40B4-BE49-F238E27FC236}">
                <a16:creationId xmlns:a16="http://schemas.microsoft.com/office/drawing/2014/main" id="{8147E01B-E9A9-47C1-A491-5E321960BEF2}"/>
              </a:ext>
            </a:extLst>
          </p:cNvPr>
          <p:cNvGraphicFramePr>
            <a:graphicFrameLocks noGrp="1"/>
          </p:cNvGraphicFramePr>
          <p:nvPr>
            <p:extLst>
              <p:ext uri="{D42A27DB-BD31-4B8C-83A1-F6EECF244321}">
                <p14:modId xmlns:p14="http://schemas.microsoft.com/office/powerpoint/2010/main" val="3863630151"/>
              </p:ext>
            </p:extLst>
          </p:nvPr>
        </p:nvGraphicFramePr>
        <p:xfrm>
          <a:off x="323474" y="2713315"/>
          <a:ext cx="23193752" cy="9387840"/>
        </p:xfrm>
        <a:graphic>
          <a:graphicData uri="http://schemas.openxmlformats.org/drawingml/2006/table">
            <a:tbl>
              <a:tblPr firstRow="1" bandRow="1">
                <a:tableStyleId>{5940675A-B579-460E-94D1-54222C63F5DA}</a:tableStyleId>
              </a:tblPr>
              <a:tblGrid>
                <a:gridCol w="8134727">
                  <a:extLst>
                    <a:ext uri="{9D8B030D-6E8A-4147-A177-3AD203B41FA5}">
                      <a16:colId xmlns:a16="http://schemas.microsoft.com/office/drawing/2014/main" val="851628580"/>
                    </a:ext>
                  </a:extLst>
                </a:gridCol>
                <a:gridCol w="15059025">
                  <a:extLst>
                    <a:ext uri="{9D8B030D-6E8A-4147-A177-3AD203B41FA5}">
                      <a16:colId xmlns:a16="http://schemas.microsoft.com/office/drawing/2014/main" val="1508159893"/>
                    </a:ext>
                  </a:extLst>
                </a:gridCol>
              </a:tblGrid>
              <a:tr h="370840">
                <a:tc>
                  <a:txBody>
                    <a:bodyPr/>
                    <a:lstStyle/>
                    <a:p>
                      <a:r>
                        <a:rPr lang="fr-FR" sz="2000" b="1" i="0" u="none" strike="noStrike" cap="none" spc="0" baseline="0" dirty="0">
                          <a:solidFill>
                            <a:schemeClr val="tx1"/>
                          </a:solidFill>
                          <a:effectLst/>
                          <a:uFillTx/>
                          <a:latin typeface="+mn-lt"/>
                          <a:ea typeface="+mn-ea"/>
                          <a:cs typeface="+mn-cs"/>
                          <a:sym typeface="Helvetica Neue"/>
                        </a:rPr>
                        <a:t>Identification et description en quelques lignes des projets / des actions en lien avec cette thématique</a:t>
                      </a:r>
                    </a:p>
                    <a:p>
                      <a:r>
                        <a:rPr lang="fr-FR" sz="2000" b="0" i="0" u="none" strike="noStrike" cap="none" spc="0" baseline="0" dirty="0">
                          <a:solidFill>
                            <a:schemeClr val="tx1"/>
                          </a:solidFill>
                          <a:effectLst/>
                          <a:uFillTx/>
                          <a:latin typeface="+mn-lt"/>
                          <a:ea typeface="+mn-ea"/>
                          <a:cs typeface="+mn-cs"/>
                          <a:sym typeface="Helvetica Neue"/>
                        </a:rPr>
                        <a:t>(précisez les objectifs, l’ancrage dans les enseignements, ce qui a été mis en place, dans / hors les temps de classe, précisez les Objectifs de développement travaillés de l’ONU : ODD </a:t>
                      </a:r>
                      <a:r>
                        <a:rPr lang="fr-FR" sz="2000" b="0" i="0" u="none" strike="noStrike" cap="none" spc="0" baseline="0" dirty="0">
                          <a:solidFill>
                            <a:schemeClr val="tx2">
                              <a:lumMod val="50000"/>
                            </a:schemeClr>
                          </a:solidFill>
                          <a:effectLst/>
                          <a:uFillTx/>
                          <a:latin typeface="+mn-lt"/>
                          <a:ea typeface="+mn-ea"/>
                          <a:cs typeface="+mn-cs"/>
                          <a:sym typeface="Helvetica Neue"/>
                        </a:rPr>
                        <a:t>&gt;&gt;</a:t>
                      </a:r>
                      <a:r>
                        <a:rPr lang="fr-FR" sz="2000" b="0" i="0" u="none" strike="noStrike" cap="none" spc="0" baseline="0" dirty="0">
                          <a:solidFill>
                            <a:srgbClr val="FF0000"/>
                          </a:solidFill>
                          <a:effectLst/>
                          <a:uFillTx/>
                          <a:latin typeface="+mn-lt"/>
                          <a:ea typeface="+mn-ea"/>
                          <a:cs typeface="+mn-cs"/>
                          <a:sym typeface="Helvetica Neue"/>
                        </a:rPr>
                        <a:t> </a:t>
                      </a:r>
                      <a:r>
                        <a:rPr lang="fr-FR" sz="2000" b="0" i="0" u="none" strike="noStrike" cap="none" spc="0" baseline="0" dirty="0">
                          <a:solidFill>
                            <a:srgbClr val="FF0000"/>
                          </a:solidFill>
                          <a:effectLst/>
                          <a:uFillTx/>
                          <a:latin typeface="+mn-lt"/>
                          <a:ea typeface="+mn-ea"/>
                          <a:cs typeface="+mn-cs"/>
                          <a:sym typeface="Helvetica Neue"/>
                          <a:hlinkClick r:id="rId5"/>
                        </a:rPr>
                        <a:t>http://edd.ac-amiens.fr/252-les-objectifs-de-developpement-durable-de-l-agenda-2030-de.html</a:t>
                      </a:r>
                      <a:r>
                        <a:rPr lang="fr-FR" sz="2000" b="0" i="0" u="none" strike="noStrike" cap="none" spc="0" baseline="0" dirty="0">
                          <a:solidFill>
                            <a:srgbClr val="FF0000"/>
                          </a:solidFill>
                          <a:effectLst/>
                          <a:uFillTx/>
                          <a:latin typeface="+mn-lt"/>
                          <a:ea typeface="+mn-ea"/>
                          <a:cs typeface="+mn-cs"/>
                          <a:sym typeface="Helvetica Neue"/>
                        </a:rPr>
                        <a:t> </a:t>
                      </a:r>
                      <a:r>
                        <a:rPr lang="fr-FR" sz="2000" b="0" i="0" u="none" strike="noStrike" cap="none" spc="0" baseline="0" dirty="0">
                          <a:solidFill>
                            <a:schemeClr val="tx1"/>
                          </a:solidFill>
                          <a:effectLst/>
                          <a:uFillTx/>
                          <a:latin typeface="+mn-lt"/>
                          <a:ea typeface="+mn-ea"/>
                          <a:cs typeface="+mn-cs"/>
                          <a:sym typeface="Helvetica Neue"/>
                        </a:rPr>
                        <a:t>)</a:t>
                      </a:r>
                    </a:p>
                  </a:txBody>
                  <a:tcPr/>
                </a:tc>
                <a:tc>
                  <a:txBody>
                    <a:bodyPr/>
                    <a:lstStyle/>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txBody>
                  <a:tcPr/>
                </a:tc>
                <a:extLst>
                  <a:ext uri="{0D108BD9-81ED-4DB2-BD59-A6C34878D82A}">
                    <a16:rowId xmlns:a16="http://schemas.microsoft.com/office/drawing/2014/main" val="1132847882"/>
                  </a:ext>
                </a:extLst>
              </a:tr>
              <a:tr h="370840">
                <a:tc>
                  <a:txBody>
                    <a:bodyPr/>
                    <a:lstStyle/>
                    <a:p>
                      <a:r>
                        <a:rPr lang="fr-FR" sz="2000" b="1" dirty="0"/>
                        <a:t>Implication des élèves</a:t>
                      </a:r>
                    </a:p>
                  </a:txBody>
                  <a:tcPr/>
                </a:tc>
                <a:tc>
                  <a:txBody>
                    <a:bodyPr/>
                    <a:lstStyle/>
                    <a:p>
                      <a:pPr algn="l"/>
                      <a:r>
                        <a:rPr lang="fr-FR" sz="2000" dirty="0"/>
                        <a:t>Nombre d’élèves concernés par ces projets / actions :</a:t>
                      </a:r>
                    </a:p>
                    <a:p>
                      <a:pPr algn="l"/>
                      <a:r>
                        <a:rPr lang="fr-FR" sz="2000" dirty="0"/>
                        <a:t>Niveau des élèves concernés :</a:t>
                      </a:r>
                    </a:p>
                    <a:p>
                      <a:pPr algn="l"/>
                      <a:r>
                        <a:rPr lang="fr-FR" sz="2000" dirty="0"/>
                        <a:t>Rôle des élèves dans ces projets / actions :</a:t>
                      </a:r>
                    </a:p>
                    <a:p>
                      <a:pPr algn="l"/>
                      <a:endParaRPr lang="fr-FR" sz="2000" dirty="0"/>
                    </a:p>
                    <a:p>
                      <a:pPr algn="l"/>
                      <a:endParaRPr lang="fr-FR" sz="2000" dirty="0"/>
                    </a:p>
                    <a:p>
                      <a:pPr algn="l"/>
                      <a:endParaRPr lang="fr-FR" sz="2000" dirty="0"/>
                    </a:p>
                    <a:p>
                      <a:pPr algn="l"/>
                      <a:endParaRPr lang="fr-FR" sz="2000" dirty="0"/>
                    </a:p>
                    <a:p>
                      <a:pPr algn="l"/>
                      <a:endParaRPr lang="fr-FR" sz="2000" dirty="0"/>
                    </a:p>
                    <a:p>
                      <a:pPr algn="l"/>
                      <a:endParaRPr lang="fr-FR" sz="2000" dirty="0"/>
                    </a:p>
                  </a:txBody>
                  <a:tcPr/>
                </a:tc>
                <a:extLst>
                  <a:ext uri="{0D108BD9-81ED-4DB2-BD59-A6C34878D82A}">
                    <a16:rowId xmlns:a16="http://schemas.microsoft.com/office/drawing/2014/main" val="247592298"/>
                  </a:ext>
                </a:extLst>
              </a:tr>
              <a:tr h="370840">
                <a:tc>
                  <a:txBody>
                    <a:bodyPr/>
                    <a:lstStyle/>
                    <a:p>
                      <a:r>
                        <a:rPr lang="fr-FR" sz="2000" b="1" dirty="0"/>
                        <a:t>Implication des personnels</a:t>
                      </a:r>
                    </a:p>
                  </a:txBody>
                  <a:tcPr/>
                </a:tc>
                <a:tc>
                  <a:txBody>
                    <a:bodyPr/>
                    <a:lstStyle/>
                    <a:p>
                      <a:pPr algn="l"/>
                      <a:r>
                        <a:rPr lang="fr-FR" sz="2000" dirty="0"/>
                        <a:t>Nombre :</a:t>
                      </a:r>
                    </a:p>
                    <a:p>
                      <a:pPr algn="l"/>
                      <a:r>
                        <a:rPr lang="fr-FR" sz="2000" dirty="0"/>
                        <a:t>Fonction :</a:t>
                      </a:r>
                    </a:p>
                    <a:p>
                      <a:pPr algn="l"/>
                      <a:r>
                        <a:rPr lang="fr-FR" sz="2000" dirty="0"/>
                        <a:t>Discipline (si enseignants) :</a:t>
                      </a:r>
                    </a:p>
                    <a:p>
                      <a:pPr algn="l"/>
                      <a:endParaRPr lang="fr-FR" sz="2000" dirty="0"/>
                    </a:p>
                    <a:p>
                      <a:pPr algn="l"/>
                      <a:endParaRPr lang="fr-FR" sz="2000" dirty="0"/>
                    </a:p>
                  </a:txBody>
                  <a:tcPr/>
                </a:tc>
                <a:extLst>
                  <a:ext uri="{0D108BD9-81ED-4DB2-BD59-A6C34878D82A}">
                    <a16:rowId xmlns:a16="http://schemas.microsoft.com/office/drawing/2014/main" val="2605553285"/>
                  </a:ext>
                </a:extLst>
              </a:tr>
              <a:tr h="370840">
                <a:tc>
                  <a:txBody>
                    <a:bodyPr/>
                    <a:lstStyle/>
                    <a:p>
                      <a:r>
                        <a:rPr lang="fr-FR" sz="2000" b="1" dirty="0"/>
                        <a:t>Implication d’autres acteurs (parents d’élèves, partenaires)</a:t>
                      </a:r>
                    </a:p>
                  </a:txBody>
                  <a:tcPr/>
                </a:tc>
                <a:tc>
                  <a:txBody>
                    <a:bodyPr/>
                    <a:lstStyle/>
                    <a:p>
                      <a:endParaRPr lang="fr-FR" sz="2000"/>
                    </a:p>
                  </a:txBody>
                  <a:tcPr/>
                </a:tc>
                <a:extLst>
                  <a:ext uri="{0D108BD9-81ED-4DB2-BD59-A6C34878D82A}">
                    <a16:rowId xmlns:a16="http://schemas.microsoft.com/office/drawing/2014/main" val="2663733754"/>
                  </a:ext>
                </a:extLst>
              </a:tr>
              <a:tr h="370840">
                <a:tc>
                  <a:txBody>
                    <a:bodyPr/>
                    <a:lstStyle/>
                    <a:p>
                      <a:r>
                        <a:rPr lang="fr-FR" sz="2000" b="1" dirty="0"/>
                        <a:t>Date / période de mise en </a:t>
                      </a:r>
                      <a:r>
                        <a:rPr lang="fr-FR" sz="2000" b="1" dirty="0" err="1"/>
                        <a:t>oeuvre</a:t>
                      </a:r>
                      <a:endParaRPr lang="fr-FR" sz="2000" b="1" dirty="0"/>
                    </a:p>
                  </a:txBody>
                  <a:tcPr/>
                </a:tc>
                <a:tc>
                  <a:txBody>
                    <a:bodyPr/>
                    <a:lstStyle/>
                    <a:p>
                      <a:endParaRPr lang="fr-FR" sz="2000"/>
                    </a:p>
                  </a:txBody>
                  <a:tcPr/>
                </a:tc>
                <a:extLst>
                  <a:ext uri="{0D108BD9-81ED-4DB2-BD59-A6C34878D82A}">
                    <a16:rowId xmlns:a16="http://schemas.microsoft.com/office/drawing/2014/main" val="2569813167"/>
                  </a:ext>
                </a:extLst>
              </a:tr>
              <a:tr h="370840">
                <a:tc>
                  <a:txBody>
                    <a:bodyPr/>
                    <a:lstStyle/>
                    <a:p>
                      <a:r>
                        <a:rPr lang="fr-FR" sz="2000" b="1" dirty="0"/>
                        <a:t>Projets / actions renouvelés</a:t>
                      </a:r>
                    </a:p>
                  </a:txBody>
                  <a:tcPr/>
                </a:tc>
                <a:tc>
                  <a:txBody>
                    <a:bodyPr/>
                    <a:lstStyle/>
                    <a:p>
                      <a:pPr algn="l"/>
                      <a:r>
                        <a:rPr lang="fr-FR" sz="2000" dirty="0"/>
                        <a:t>Oui / non</a:t>
                      </a:r>
                    </a:p>
                  </a:txBody>
                  <a:tcPr/>
                </a:tc>
                <a:extLst>
                  <a:ext uri="{0D108BD9-81ED-4DB2-BD59-A6C34878D82A}">
                    <a16:rowId xmlns:a16="http://schemas.microsoft.com/office/drawing/2014/main" val="2763309259"/>
                  </a:ext>
                </a:extLst>
              </a:tr>
            </a:tbl>
          </a:graphicData>
        </a:graphic>
      </p:graphicFrame>
    </p:spTree>
    <p:extLst>
      <p:ext uri="{BB962C8B-B14F-4D97-AF65-F5344CB8AC3E}">
        <p14:creationId xmlns:p14="http://schemas.microsoft.com/office/powerpoint/2010/main" val="1419858069"/>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1397</TotalTime>
  <Words>1545</Words>
  <Application>Microsoft Office PowerPoint</Application>
  <PresentationFormat>Personnalisé</PresentationFormat>
  <Paragraphs>177</Paragraphs>
  <Slides>15</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Helvetica</vt:lpstr>
      <vt:lpstr>Helvetica Neue</vt:lpstr>
      <vt:lpstr>Helvetica Neue Medium</vt:lpstr>
      <vt:lpstr>21_BasicWhite</vt:lpstr>
      <vt:lpstr>Demande labellisation E3D d’une structure scolaire</vt:lpstr>
      <vt:lpstr>Les objectifs visés à travers la labellisation E3D</vt:lpstr>
      <vt:lpstr>Obtenir le label E3D</vt:lpstr>
      <vt:lpstr>Fiche d’identité de la structure scolaire</vt:lpstr>
      <vt:lpstr>Intégration de la démarche dans le fonctionnement de la structure scolaire</vt:lpstr>
      <vt:lpstr>La démarche de l’EDD dans la structure scolaire</vt:lpstr>
      <vt:lpstr>Thématique n°1 développée et travaillée</vt:lpstr>
      <vt:lpstr>Illustration du travail de la thématique 1</vt:lpstr>
      <vt:lpstr>Thématique n°2 développée et travaillée</vt:lpstr>
      <vt:lpstr>Illustration du travail de la thématique 2</vt:lpstr>
      <vt:lpstr>Thématique n°3 développée et travaillée</vt:lpstr>
      <vt:lpstr>Illustration du travail de la thématique 3</vt:lpstr>
      <vt:lpstr>Informations complémentaires sur la démarche de l’EDD dans la structure scolaire</vt:lpstr>
      <vt:lpstr>Informations complémentaires sur la démarche de l’EDD dans la structure scolaire</vt:lpstr>
      <vt:lpstr> Ce diaporama (en format PPT) est à envoyer à :  - pour l’Aisne : Xavier Prud’homme Xavier.Prud-Homme@ac-amiens.fr   - pour l’Oise : Amaury Faviot amaury-joachim.faviot@ac-amiens.fr   - pour la Somme : Emmanuel Noyelle Emmanuel-Franci.Noyelle@ac-amiens.fr  Si besoin, vous trouverez au lien suivant un tutoriel pour envoyer un fichier volumineux : http://edd.ac-amiens.fr/251-tutoriel-filesender.html   La mission académique pour l’EDD vous remercie pour toutes ces informations et votre investissement pour l’éducation au développement durable des jeunes.  Nous reviendrons vers vous au plus vite : pour des demandes de précisions ou à l’issue du comité de pilotage académique qui évaluera votre demande pour vous communiquer le résultat.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ECOLE ACADÉMIQUE DE FORMATION</dc:title>
  <dc:creator>Vanpraet</dc:creator>
  <cp:lastModifiedBy>Manuella VAN-PRAET</cp:lastModifiedBy>
  <cp:revision>31</cp:revision>
  <dcterms:modified xsi:type="dcterms:W3CDTF">2023-06-28T15:51:38Z</dcterms:modified>
</cp:coreProperties>
</file>