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2" r:id="rId3"/>
    <p:sldId id="285" r:id="rId4"/>
    <p:sldId id="317" r:id="rId5"/>
    <p:sldId id="325" r:id="rId6"/>
    <p:sldId id="329" r:id="rId7"/>
    <p:sldId id="322" r:id="rId8"/>
    <p:sldId id="326" r:id="rId9"/>
    <p:sldId id="263" r:id="rId10"/>
    <p:sldId id="288" r:id="rId11"/>
    <p:sldId id="290" r:id="rId12"/>
    <p:sldId id="291" r:id="rId13"/>
    <p:sldId id="292" r:id="rId14"/>
    <p:sldId id="293" r:id="rId15"/>
    <p:sldId id="313" r:id="rId16"/>
    <p:sldId id="284" r:id="rId17"/>
    <p:sldId id="295" r:id="rId18"/>
    <p:sldId id="296" r:id="rId19"/>
    <p:sldId id="297" r:id="rId20"/>
    <p:sldId id="299" r:id="rId21"/>
    <p:sldId id="302" r:id="rId22"/>
    <p:sldId id="298" r:id="rId23"/>
    <p:sldId id="301" r:id="rId24"/>
    <p:sldId id="300" r:id="rId25"/>
    <p:sldId id="272" r:id="rId26"/>
    <p:sldId id="314" r:id="rId27"/>
    <p:sldId id="267" r:id="rId28"/>
    <p:sldId id="303" r:id="rId29"/>
    <p:sldId id="304" r:id="rId30"/>
    <p:sldId id="328" r:id="rId31"/>
    <p:sldId id="309" r:id="rId32"/>
    <p:sldId id="311" r:id="rId33"/>
    <p:sldId id="312" r:id="rId34"/>
    <p:sldId id="315" r:id="rId35"/>
    <p:sldId id="318" r:id="rId36"/>
    <p:sldId id="321" r:id="rId37"/>
    <p:sldId id="324" r:id="rId38"/>
    <p:sldId id="316" r:id="rId39"/>
    <p:sldId id="331" r:id="rId40"/>
    <p:sldId id="330" r:id="rId4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083"/>
    <a:srgbClr val="DA448A"/>
    <a:srgbClr val="F2AE44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1" autoAdjust="0"/>
    <p:restoredTop sz="94714" autoAdjust="0"/>
  </p:normalViewPr>
  <p:slideViewPr>
    <p:cSldViewPr snapToGrid="0">
      <p:cViewPr varScale="1">
        <p:scale>
          <a:sx n="110" d="100"/>
          <a:sy n="110" d="100"/>
        </p:scale>
        <p:origin x="926" y="6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49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ED1A6-FFB7-4DC4-9006-983E72091F1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30BBED-5D78-405E-99A8-6DF5ACD136D7}">
      <dgm:prSet phldrT="[Texte]" custT="1"/>
      <dgm:spPr/>
      <dgm:t>
        <a:bodyPr/>
        <a:lstStyle/>
        <a:p>
          <a:r>
            <a:rPr lang="fr-FR" sz="1300" dirty="0" smtClean="0"/>
            <a:t>Transition</a:t>
          </a:r>
        </a:p>
        <a:p>
          <a:r>
            <a:rPr lang="fr-FR" sz="1300" dirty="0" smtClean="0"/>
            <a:t>énergétique</a:t>
          </a:r>
          <a:endParaRPr lang="fr-FR" sz="1300" dirty="0"/>
        </a:p>
      </dgm:t>
    </dgm:pt>
    <dgm:pt modelId="{03586DAE-34EC-47AF-90C4-B06D74F0EB87}" type="parTrans" cxnId="{5AA83189-F53A-42F4-BEFE-251BA7396675}">
      <dgm:prSet/>
      <dgm:spPr/>
      <dgm:t>
        <a:bodyPr/>
        <a:lstStyle/>
        <a:p>
          <a:endParaRPr lang="fr-FR"/>
        </a:p>
      </dgm:t>
    </dgm:pt>
    <dgm:pt modelId="{871EB860-D99F-4143-82BC-5D551DF5DB2A}" type="sibTrans" cxnId="{5AA83189-F53A-42F4-BEFE-251BA7396675}">
      <dgm:prSet/>
      <dgm:spPr/>
      <dgm:t>
        <a:bodyPr/>
        <a:lstStyle/>
        <a:p>
          <a:endParaRPr lang="fr-FR"/>
        </a:p>
      </dgm:t>
    </dgm:pt>
    <dgm:pt modelId="{5B3E4EFA-5B24-4BD3-9DF7-5010E17A21FB}">
      <dgm:prSet phldrT="[Texte]" custT="1"/>
      <dgm:spPr/>
      <dgm:t>
        <a:bodyPr/>
        <a:lstStyle/>
        <a:p>
          <a:r>
            <a:rPr lang="fr-FR" sz="1300" dirty="0" smtClean="0"/>
            <a:t>Sobriété</a:t>
          </a:r>
          <a:endParaRPr lang="fr-FR" sz="1300" dirty="0"/>
        </a:p>
      </dgm:t>
    </dgm:pt>
    <dgm:pt modelId="{2A163520-AB16-4C59-BD55-07CEBEA6DA85}" type="parTrans" cxnId="{F6D3959E-E428-4F2D-8126-ECEAA78EE181}">
      <dgm:prSet/>
      <dgm:spPr/>
      <dgm:t>
        <a:bodyPr/>
        <a:lstStyle/>
        <a:p>
          <a:endParaRPr lang="fr-FR"/>
        </a:p>
      </dgm:t>
    </dgm:pt>
    <dgm:pt modelId="{97832A10-7B92-4D92-9D2A-A7A02B57932C}" type="sibTrans" cxnId="{F6D3959E-E428-4F2D-8126-ECEAA78EE181}">
      <dgm:prSet/>
      <dgm:spPr/>
      <dgm:t>
        <a:bodyPr/>
        <a:lstStyle/>
        <a:p>
          <a:endParaRPr lang="fr-FR"/>
        </a:p>
      </dgm:t>
    </dgm:pt>
    <dgm:pt modelId="{BFC88E4C-7BC8-416F-A9E8-9045DD6BA1DE}">
      <dgm:prSet phldrT="[Texte]" custT="1"/>
      <dgm:spPr/>
      <dgm:t>
        <a:bodyPr/>
        <a:lstStyle/>
        <a:p>
          <a:r>
            <a:rPr lang="fr-FR" sz="1300" dirty="0" smtClean="0"/>
            <a:t>Efficacité</a:t>
          </a:r>
          <a:endParaRPr lang="fr-FR" sz="1300" dirty="0"/>
        </a:p>
      </dgm:t>
    </dgm:pt>
    <dgm:pt modelId="{60D679A7-3F7B-4E93-97A9-F58465F2F993}" type="parTrans" cxnId="{1ED0C31F-61A2-4300-855D-828DABEF2B6D}">
      <dgm:prSet/>
      <dgm:spPr/>
      <dgm:t>
        <a:bodyPr/>
        <a:lstStyle/>
        <a:p>
          <a:endParaRPr lang="fr-FR"/>
        </a:p>
      </dgm:t>
    </dgm:pt>
    <dgm:pt modelId="{13ABB098-D95D-4F53-ADE4-B56407CDD82E}" type="sibTrans" cxnId="{1ED0C31F-61A2-4300-855D-828DABEF2B6D}">
      <dgm:prSet/>
      <dgm:spPr/>
      <dgm:t>
        <a:bodyPr/>
        <a:lstStyle/>
        <a:p>
          <a:endParaRPr lang="fr-FR"/>
        </a:p>
      </dgm:t>
    </dgm:pt>
    <dgm:pt modelId="{FB629379-FB26-47B2-BEDC-994C8AFEBDB7}">
      <dgm:prSet phldrT="[Texte]" custT="1"/>
      <dgm:spPr/>
      <dgm:t>
        <a:bodyPr/>
        <a:lstStyle/>
        <a:p>
          <a:r>
            <a:rPr lang="fr-FR" sz="1300" dirty="0" err="1" smtClean="0"/>
            <a:t>EnR</a:t>
          </a:r>
          <a:endParaRPr lang="fr-FR" sz="1300" dirty="0"/>
        </a:p>
      </dgm:t>
    </dgm:pt>
    <dgm:pt modelId="{C9670A55-EDCA-4D49-B055-201895D8F625}" type="parTrans" cxnId="{541098BC-4343-4AD1-833F-021ADB409301}">
      <dgm:prSet/>
      <dgm:spPr/>
      <dgm:t>
        <a:bodyPr/>
        <a:lstStyle/>
        <a:p>
          <a:endParaRPr lang="fr-FR"/>
        </a:p>
      </dgm:t>
    </dgm:pt>
    <dgm:pt modelId="{F526D8D2-EC9B-40D4-8C03-6B5D48AE9314}" type="sibTrans" cxnId="{541098BC-4343-4AD1-833F-021ADB409301}">
      <dgm:prSet/>
      <dgm:spPr/>
      <dgm:t>
        <a:bodyPr/>
        <a:lstStyle/>
        <a:p>
          <a:endParaRPr lang="fr-FR"/>
        </a:p>
      </dgm:t>
    </dgm:pt>
    <dgm:pt modelId="{00B94563-D7A9-4274-84AF-24611AAB1897}" type="pres">
      <dgm:prSet presAssocID="{1DFED1A6-FFB7-4DC4-9006-983E72091F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8E696E-DE4C-469E-80C4-6CEAAFE29B5B}" type="pres">
      <dgm:prSet presAssocID="{4A30BBED-5D78-405E-99A8-6DF5ACD136D7}" presName="centerShape" presStyleLbl="node0" presStyleIdx="0" presStyleCnt="1" custScaleX="175732" custScaleY="155151"/>
      <dgm:spPr/>
      <dgm:t>
        <a:bodyPr/>
        <a:lstStyle/>
        <a:p>
          <a:endParaRPr lang="fr-FR"/>
        </a:p>
      </dgm:t>
    </dgm:pt>
    <dgm:pt modelId="{86908C01-9689-414F-9F34-5A6BE757D94D}" type="pres">
      <dgm:prSet presAssocID="{2A163520-AB16-4C59-BD55-07CEBEA6DA85}" presName="parTrans" presStyleLbl="sibTrans2D1" presStyleIdx="0" presStyleCnt="3"/>
      <dgm:spPr/>
      <dgm:t>
        <a:bodyPr/>
        <a:lstStyle/>
        <a:p>
          <a:endParaRPr lang="fr-FR"/>
        </a:p>
      </dgm:t>
    </dgm:pt>
    <dgm:pt modelId="{CEA9536D-FA20-4BAB-832D-1E82E31ED71E}" type="pres">
      <dgm:prSet presAssocID="{2A163520-AB16-4C59-BD55-07CEBEA6DA85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EE6C4556-42BE-4DC5-9088-A90256F78DFD}" type="pres">
      <dgm:prSet presAssocID="{5B3E4EFA-5B24-4BD3-9DF7-5010E17A21FB}" presName="node" presStyleLbl="node1" presStyleIdx="0" presStyleCnt="3" custScaleY="39359" custRadScaleRad="699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BDCAA7-CADE-4598-9074-689C416DE647}" type="pres">
      <dgm:prSet presAssocID="{60D679A7-3F7B-4E93-97A9-F58465F2F993}" presName="parTrans" presStyleLbl="sibTrans2D1" presStyleIdx="1" presStyleCnt="3"/>
      <dgm:spPr/>
      <dgm:t>
        <a:bodyPr/>
        <a:lstStyle/>
        <a:p>
          <a:endParaRPr lang="fr-FR"/>
        </a:p>
      </dgm:t>
    </dgm:pt>
    <dgm:pt modelId="{727A58CF-A67F-4D3E-9486-25645661A0C0}" type="pres">
      <dgm:prSet presAssocID="{60D679A7-3F7B-4E93-97A9-F58465F2F993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9C6F2B74-3E3D-4D51-8A25-EAF01EE98A06}" type="pres">
      <dgm:prSet presAssocID="{BFC88E4C-7BC8-416F-A9E8-9045DD6BA1DE}" presName="node" presStyleLbl="node1" presStyleIdx="1" presStyleCnt="3" custScaleX="104409" custScaleY="39469" custRadScaleRad="115283" custRadScaleInc="-289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42F85D-7168-4414-A4E9-08062D01D2B2}" type="pres">
      <dgm:prSet presAssocID="{C9670A55-EDCA-4D49-B055-201895D8F625}" presName="parTrans" presStyleLbl="sibTrans2D1" presStyleIdx="2" presStyleCnt="3"/>
      <dgm:spPr/>
      <dgm:t>
        <a:bodyPr/>
        <a:lstStyle/>
        <a:p>
          <a:endParaRPr lang="fr-FR"/>
        </a:p>
      </dgm:t>
    </dgm:pt>
    <dgm:pt modelId="{B49EB04E-E281-414B-BB05-0B6431FAC6CD}" type="pres">
      <dgm:prSet presAssocID="{C9670A55-EDCA-4D49-B055-201895D8F625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D87EC7A3-802F-4CAF-B0B6-03A3628487BF}" type="pres">
      <dgm:prSet presAssocID="{FB629379-FB26-47B2-BEDC-994C8AFEBDB7}" presName="node" presStyleLbl="node1" presStyleIdx="2" presStyleCnt="3" custScaleY="34531" custRadScaleRad="103070" custRadScaleInc="262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4E5AAB-D901-42FF-917A-1E94043678F0}" type="presOf" srcId="{4A30BBED-5D78-405E-99A8-6DF5ACD136D7}" destId="{178E696E-DE4C-469E-80C4-6CEAAFE29B5B}" srcOrd="0" destOrd="0" presId="urn:microsoft.com/office/officeart/2005/8/layout/radial5"/>
    <dgm:cxn modelId="{A40F1B10-8D56-4BA1-B403-51B2833165E7}" type="presOf" srcId="{BFC88E4C-7BC8-416F-A9E8-9045DD6BA1DE}" destId="{9C6F2B74-3E3D-4D51-8A25-EAF01EE98A06}" srcOrd="0" destOrd="0" presId="urn:microsoft.com/office/officeart/2005/8/layout/radial5"/>
    <dgm:cxn modelId="{541098BC-4343-4AD1-833F-021ADB409301}" srcId="{4A30BBED-5D78-405E-99A8-6DF5ACD136D7}" destId="{FB629379-FB26-47B2-BEDC-994C8AFEBDB7}" srcOrd="2" destOrd="0" parTransId="{C9670A55-EDCA-4D49-B055-201895D8F625}" sibTransId="{F526D8D2-EC9B-40D4-8C03-6B5D48AE9314}"/>
    <dgm:cxn modelId="{55C57054-0B6F-485D-8DB5-AD0C5C018DBC}" type="presOf" srcId="{C9670A55-EDCA-4D49-B055-201895D8F625}" destId="{B49EB04E-E281-414B-BB05-0B6431FAC6CD}" srcOrd="1" destOrd="0" presId="urn:microsoft.com/office/officeart/2005/8/layout/radial5"/>
    <dgm:cxn modelId="{F4A68089-EB21-4244-A25D-49421AABC298}" type="presOf" srcId="{2A163520-AB16-4C59-BD55-07CEBEA6DA85}" destId="{86908C01-9689-414F-9F34-5A6BE757D94D}" srcOrd="0" destOrd="0" presId="urn:microsoft.com/office/officeart/2005/8/layout/radial5"/>
    <dgm:cxn modelId="{4B08EF4A-E704-403D-B7CD-37D30077C57F}" type="presOf" srcId="{FB629379-FB26-47B2-BEDC-994C8AFEBDB7}" destId="{D87EC7A3-802F-4CAF-B0B6-03A3628487BF}" srcOrd="0" destOrd="0" presId="urn:microsoft.com/office/officeart/2005/8/layout/radial5"/>
    <dgm:cxn modelId="{1ED0C31F-61A2-4300-855D-828DABEF2B6D}" srcId="{4A30BBED-5D78-405E-99A8-6DF5ACD136D7}" destId="{BFC88E4C-7BC8-416F-A9E8-9045DD6BA1DE}" srcOrd="1" destOrd="0" parTransId="{60D679A7-3F7B-4E93-97A9-F58465F2F993}" sibTransId="{13ABB098-D95D-4F53-ADE4-B56407CDD82E}"/>
    <dgm:cxn modelId="{ED0F7F01-FBA3-4F7B-B000-4513898F39BA}" type="presOf" srcId="{C9670A55-EDCA-4D49-B055-201895D8F625}" destId="{3D42F85D-7168-4414-A4E9-08062D01D2B2}" srcOrd="0" destOrd="0" presId="urn:microsoft.com/office/officeart/2005/8/layout/radial5"/>
    <dgm:cxn modelId="{0A0EAE85-35EA-4DCD-BF73-D2DCDA8E671F}" type="presOf" srcId="{60D679A7-3F7B-4E93-97A9-F58465F2F993}" destId="{727A58CF-A67F-4D3E-9486-25645661A0C0}" srcOrd="1" destOrd="0" presId="urn:microsoft.com/office/officeart/2005/8/layout/radial5"/>
    <dgm:cxn modelId="{B5F7DA8F-7BA7-4B69-ACB4-DD89021707E0}" type="presOf" srcId="{1DFED1A6-FFB7-4DC4-9006-983E72091F1D}" destId="{00B94563-D7A9-4274-84AF-24611AAB1897}" srcOrd="0" destOrd="0" presId="urn:microsoft.com/office/officeart/2005/8/layout/radial5"/>
    <dgm:cxn modelId="{F6D3959E-E428-4F2D-8126-ECEAA78EE181}" srcId="{4A30BBED-5D78-405E-99A8-6DF5ACD136D7}" destId="{5B3E4EFA-5B24-4BD3-9DF7-5010E17A21FB}" srcOrd="0" destOrd="0" parTransId="{2A163520-AB16-4C59-BD55-07CEBEA6DA85}" sibTransId="{97832A10-7B92-4D92-9D2A-A7A02B57932C}"/>
    <dgm:cxn modelId="{1A6D6C92-3628-4FCD-B6E7-0FB797FA987C}" type="presOf" srcId="{2A163520-AB16-4C59-BD55-07CEBEA6DA85}" destId="{CEA9536D-FA20-4BAB-832D-1E82E31ED71E}" srcOrd="1" destOrd="0" presId="urn:microsoft.com/office/officeart/2005/8/layout/radial5"/>
    <dgm:cxn modelId="{56EC0023-B93E-4B3B-A7CA-A33F1F41FF51}" type="presOf" srcId="{60D679A7-3F7B-4E93-97A9-F58465F2F993}" destId="{1ABDCAA7-CADE-4598-9074-689C416DE647}" srcOrd="0" destOrd="0" presId="urn:microsoft.com/office/officeart/2005/8/layout/radial5"/>
    <dgm:cxn modelId="{5AA83189-F53A-42F4-BEFE-251BA7396675}" srcId="{1DFED1A6-FFB7-4DC4-9006-983E72091F1D}" destId="{4A30BBED-5D78-405E-99A8-6DF5ACD136D7}" srcOrd="0" destOrd="0" parTransId="{03586DAE-34EC-47AF-90C4-B06D74F0EB87}" sibTransId="{871EB860-D99F-4143-82BC-5D551DF5DB2A}"/>
    <dgm:cxn modelId="{D41775F3-FEFA-43D8-AE5A-A5A92E7E8860}" type="presOf" srcId="{5B3E4EFA-5B24-4BD3-9DF7-5010E17A21FB}" destId="{EE6C4556-42BE-4DC5-9088-A90256F78DFD}" srcOrd="0" destOrd="0" presId="urn:microsoft.com/office/officeart/2005/8/layout/radial5"/>
    <dgm:cxn modelId="{D869056D-26B3-4605-AAA9-E87D6965A0F4}" type="presParOf" srcId="{00B94563-D7A9-4274-84AF-24611AAB1897}" destId="{178E696E-DE4C-469E-80C4-6CEAAFE29B5B}" srcOrd="0" destOrd="0" presId="urn:microsoft.com/office/officeart/2005/8/layout/radial5"/>
    <dgm:cxn modelId="{A595F3A1-97B4-46AE-A65F-8B8970802861}" type="presParOf" srcId="{00B94563-D7A9-4274-84AF-24611AAB1897}" destId="{86908C01-9689-414F-9F34-5A6BE757D94D}" srcOrd="1" destOrd="0" presId="urn:microsoft.com/office/officeart/2005/8/layout/radial5"/>
    <dgm:cxn modelId="{49F7E50A-2420-42A1-B98A-11D16F67F89E}" type="presParOf" srcId="{86908C01-9689-414F-9F34-5A6BE757D94D}" destId="{CEA9536D-FA20-4BAB-832D-1E82E31ED71E}" srcOrd="0" destOrd="0" presId="urn:microsoft.com/office/officeart/2005/8/layout/radial5"/>
    <dgm:cxn modelId="{CCDA8401-F6C2-46CD-BA8F-1A5D16DDF83C}" type="presParOf" srcId="{00B94563-D7A9-4274-84AF-24611AAB1897}" destId="{EE6C4556-42BE-4DC5-9088-A90256F78DFD}" srcOrd="2" destOrd="0" presId="urn:microsoft.com/office/officeart/2005/8/layout/radial5"/>
    <dgm:cxn modelId="{3D6C2C1D-83A8-4C80-AD8C-BBC97486419F}" type="presParOf" srcId="{00B94563-D7A9-4274-84AF-24611AAB1897}" destId="{1ABDCAA7-CADE-4598-9074-689C416DE647}" srcOrd="3" destOrd="0" presId="urn:microsoft.com/office/officeart/2005/8/layout/radial5"/>
    <dgm:cxn modelId="{CBC97A0E-AE0C-4C9F-BE99-F52B9D1C8917}" type="presParOf" srcId="{1ABDCAA7-CADE-4598-9074-689C416DE647}" destId="{727A58CF-A67F-4D3E-9486-25645661A0C0}" srcOrd="0" destOrd="0" presId="urn:microsoft.com/office/officeart/2005/8/layout/radial5"/>
    <dgm:cxn modelId="{99064409-8303-4FC8-8213-5407601EDD4B}" type="presParOf" srcId="{00B94563-D7A9-4274-84AF-24611AAB1897}" destId="{9C6F2B74-3E3D-4D51-8A25-EAF01EE98A06}" srcOrd="4" destOrd="0" presId="urn:microsoft.com/office/officeart/2005/8/layout/radial5"/>
    <dgm:cxn modelId="{A487315F-2CCB-4D4F-8731-A8573F620EB6}" type="presParOf" srcId="{00B94563-D7A9-4274-84AF-24611AAB1897}" destId="{3D42F85D-7168-4414-A4E9-08062D01D2B2}" srcOrd="5" destOrd="0" presId="urn:microsoft.com/office/officeart/2005/8/layout/radial5"/>
    <dgm:cxn modelId="{157C1952-236E-46D7-B42C-1FEE3624F089}" type="presParOf" srcId="{3D42F85D-7168-4414-A4E9-08062D01D2B2}" destId="{B49EB04E-E281-414B-BB05-0B6431FAC6CD}" srcOrd="0" destOrd="0" presId="urn:microsoft.com/office/officeart/2005/8/layout/radial5"/>
    <dgm:cxn modelId="{C7B7B8DE-E96F-47C8-8371-E8ADE8855D41}" type="presParOf" srcId="{00B94563-D7A9-4274-84AF-24611AAB1897}" destId="{D87EC7A3-802F-4CAF-B0B6-03A3628487B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FED1A6-FFB7-4DC4-9006-983E72091F1D}" type="doc">
      <dgm:prSet loTypeId="urn:microsoft.com/office/officeart/2005/8/layout/radial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4A30BBED-5D78-405E-99A8-6DF5ACD136D7}">
      <dgm:prSet phldrT="[Texte]" custT="1"/>
      <dgm:spPr/>
      <dgm:t>
        <a:bodyPr/>
        <a:lstStyle/>
        <a:p>
          <a:r>
            <a:rPr lang="fr-FR" sz="1300" dirty="0" smtClean="0">
              <a:solidFill>
                <a:schemeClr val="tx1"/>
              </a:solidFill>
            </a:rPr>
            <a:t>Economie</a:t>
          </a:r>
        </a:p>
        <a:p>
          <a:r>
            <a:rPr lang="fr-FR" sz="1300" dirty="0" smtClean="0">
              <a:solidFill>
                <a:schemeClr val="tx1"/>
              </a:solidFill>
            </a:rPr>
            <a:t>circulaire</a:t>
          </a:r>
          <a:endParaRPr lang="fr-FR" sz="1300" dirty="0">
            <a:solidFill>
              <a:schemeClr val="tx1"/>
            </a:solidFill>
          </a:endParaRPr>
        </a:p>
      </dgm:t>
    </dgm:pt>
    <dgm:pt modelId="{03586DAE-34EC-47AF-90C4-B06D74F0EB87}" type="parTrans" cxnId="{5AA83189-F53A-42F4-BEFE-251BA7396675}">
      <dgm:prSet/>
      <dgm:spPr/>
      <dgm:t>
        <a:bodyPr/>
        <a:lstStyle/>
        <a:p>
          <a:endParaRPr lang="fr-FR"/>
        </a:p>
      </dgm:t>
    </dgm:pt>
    <dgm:pt modelId="{871EB860-D99F-4143-82BC-5D551DF5DB2A}" type="sibTrans" cxnId="{5AA83189-F53A-42F4-BEFE-251BA7396675}">
      <dgm:prSet/>
      <dgm:spPr/>
      <dgm:t>
        <a:bodyPr/>
        <a:lstStyle/>
        <a:p>
          <a:endParaRPr lang="fr-FR"/>
        </a:p>
      </dgm:t>
    </dgm:pt>
    <dgm:pt modelId="{5B3E4EFA-5B24-4BD3-9DF7-5010E17A21FB}">
      <dgm:prSet phldrT="[Texte]" custT="1"/>
      <dgm:spPr/>
      <dgm:t>
        <a:bodyPr/>
        <a:lstStyle/>
        <a:p>
          <a:r>
            <a:rPr lang="fr-FR" sz="1300" dirty="0" smtClean="0">
              <a:solidFill>
                <a:schemeClr val="tx1"/>
              </a:solidFill>
            </a:rPr>
            <a:t>Sobriété</a:t>
          </a:r>
          <a:endParaRPr lang="fr-FR" sz="1300" dirty="0">
            <a:solidFill>
              <a:schemeClr val="tx1"/>
            </a:solidFill>
          </a:endParaRPr>
        </a:p>
      </dgm:t>
    </dgm:pt>
    <dgm:pt modelId="{2A163520-AB16-4C59-BD55-07CEBEA6DA85}" type="parTrans" cxnId="{F6D3959E-E428-4F2D-8126-ECEAA78EE18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7832A10-7B92-4D92-9D2A-A7A02B57932C}" type="sibTrans" cxnId="{F6D3959E-E428-4F2D-8126-ECEAA78EE181}">
      <dgm:prSet/>
      <dgm:spPr/>
      <dgm:t>
        <a:bodyPr/>
        <a:lstStyle/>
        <a:p>
          <a:endParaRPr lang="fr-FR"/>
        </a:p>
      </dgm:t>
    </dgm:pt>
    <dgm:pt modelId="{E3CD8C6E-03D0-45CF-BB8D-19CA703B5D9E}">
      <dgm:prSet phldrT="[Texte]" custT="1"/>
      <dgm:spPr/>
      <dgm:t>
        <a:bodyPr/>
        <a:lstStyle/>
        <a:p>
          <a:r>
            <a:rPr lang="fr-FR" sz="1300" dirty="0" smtClean="0">
              <a:solidFill>
                <a:schemeClr val="tx1"/>
              </a:solidFill>
            </a:rPr>
            <a:t>Allongement</a:t>
          </a:r>
        </a:p>
        <a:p>
          <a:r>
            <a:rPr lang="fr-FR" sz="1300" dirty="0" smtClean="0">
              <a:solidFill>
                <a:schemeClr val="tx1"/>
              </a:solidFill>
            </a:rPr>
            <a:t>durée de vie</a:t>
          </a:r>
          <a:endParaRPr lang="fr-FR" sz="1300" dirty="0">
            <a:solidFill>
              <a:schemeClr val="tx1"/>
            </a:solidFill>
          </a:endParaRPr>
        </a:p>
      </dgm:t>
    </dgm:pt>
    <dgm:pt modelId="{20A1FFC7-78D6-43E6-B9F2-912B9BA294C9}" type="parTrans" cxnId="{BAB1C220-C764-497F-9307-651D03121B7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2DF8181-238D-41A1-BE25-289C0E0F8A26}" type="sibTrans" cxnId="{BAB1C220-C764-497F-9307-651D03121B75}">
      <dgm:prSet/>
      <dgm:spPr/>
      <dgm:t>
        <a:bodyPr/>
        <a:lstStyle/>
        <a:p>
          <a:endParaRPr lang="fr-FR"/>
        </a:p>
      </dgm:t>
    </dgm:pt>
    <dgm:pt modelId="{C79CB6BF-E397-408A-B5E3-EE57AB4DBE8D}">
      <dgm:prSet custT="1"/>
      <dgm:spPr/>
      <dgm:t>
        <a:bodyPr/>
        <a:lstStyle/>
        <a:p>
          <a:r>
            <a:rPr lang="fr-FR" sz="1300" dirty="0" smtClean="0">
              <a:solidFill>
                <a:schemeClr val="tx1"/>
              </a:solidFill>
            </a:rPr>
            <a:t>Recyclage</a:t>
          </a:r>
        </a:p>
        <a:p>
          <a:r>
            <a:rPr lang="fr-FR" sz="1300" dirty="0" smtClean="0">
              <a:solidFill>
                <a:schemeClr val="tx1"/>
              </a:solidFill>
            </a:rPr>
            <a:t>valorisation déchets</a:t>
          </a:r>
          <a:endParaRPr lang="fr-FR" sz="1300" dirty="0">
            <a:solidFill>
              <a:schemeClr val="tx1"/>
            </a:solidFill>
          </a:endParaRPr>
        </a:p>
      </dgm:t>
    </dgm:pt>
    <dgm:pt modelId="{91B239EF-8F3C-4A79-A279-EC1E6241535B}" type="parTrans" cxnId="{DA5C168E-9E78-47A4-90C6-F719C4795F8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038D9F6-1803-42B0-9F69-61014AF07A1A}" type="sibTrans" cxnId="{DA5C168E-9E78-47A4-90C6-F719C4795F82}">
      <dgm:prSet/>
      <dgm:spPr/>
      <dgm:t>
        <a:bodyPr/>
        <a:lstStyle/>
        <a:p>
          <a:endParaRPr lang="fr-FR"/>
        </a:p>
      </dgm:t>
    </dgm:pt>
    <dgm:pt modelId="{00B94563-D7A9-4274-84AF-24611AAB1897}" type="pres">
      <dgm:prSet presAssocID="{1DFED1A6-FFB7-4DC4-9006-983E72091F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8E696E-DE4C-469E-80C4-6CEAAFE29B5B}" type="pres">
      <dgm:prSet presAssocID="{4A30BBED-5D78-405E-99A8-6DF5ACD136D7}" presName="centerShape" presStyleLbl="node0" presStyleIdx="0" presStyleCnt="1" custScaleX="127384" custScaleY="122293"/>
      <dgm:spPr/>
      <dgm:t>
        <a:bodyPr/>
        <a:lstStyle/>
        <a:p>
          <a:endParaRPr lang="fr-FR"/>
        </a:p>
      </dgm:t>
    </dgm:pt>
    <dgm:pt modelId="{86908C01-9689-414F-9F34-5A6BE757D94D}" type="pres">
      <dgm:prSet presAssocID="{2A163520-AB16-4C59-BD55-07CEBEA6DA85}" presName="parTrans" presStyleLbl="sibTrans2D1" presStyleIdx="0" presStyleCnt="3"/>
      <dgm:spPr/>
      <dgm:t>
        <a:bodyPr/>
        <a:lstStyle/>
        <a:p>
          <a:endParaRPr lang="fr-FR"/>
        </a:p>
      </dgm:t>
    </dgm:pt>
    <dgm:pt modelId="{CEA9536D-FA20-4BAB-832D-1E82E31ED71E}" type="pres">
      <dgm:prSet presAssocID="{2A163520-AB16-4C59-BD55-07CEBEA6DA85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EE6C4556-42BE-4DC5-9088-A90256F78DFD}" type="pres">
      <dgm:prSet presAssocID="{5B3E4EFA-5B24-4BD3-9DF7-5010E17A21FB}" presName="node" presStyleLbl="node1" presStyleIdx="0" presStyleCnt="3" custScaleX="103495" custScaleY="41070" custRadScaleRad="73781" custRadScaleInc="-23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FFD6EB-ED1B-45A6-9717-33A0F934E12E}" type="pres">
      <dgm:prSet presAssocID="{91B239EF-8F3C-4A79-A279-EC1E6241535B}" presName="parTrans" presStyleLbl="sibTrans2D1" presStyleIdx="1" presStyleCnt="3"/>
      <dgm:spPr/>
      <dgm:t>
        <a:bodyPr/>
        <a:lstStyle/>
        <a:p>
          <a:endParaRPr lang="fr-FR"/>
        </a:p>
      </dgm:t>
    </dgm:pt>
    <dgm:pt modelId="{8E953F5C-CC9E-45F5-AD23-D71430366062}" type="pres">
      <dgm:prSet presAssocID="{91B239EF-8F3C-4A79-A279-EC1E6241535B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9034B436-5270-4709-B1F6-E27A3BA4E386}" type="pres">
      <dgm:prSet presAssocID="{C79CB6BF-E397-408A-B5E3-EE57AB4DBE8D}" presName="node" presStyleLbl="node1" presStyleIdx="1" presStyleCnt="3" custScaleX="133312" custScaleY="79906" custRadScaleRad="105366" custRadScaleInc="-260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166845-B687-40AD-A04C-74993176AD25}" type="pres">
      <dgm:prSet presAssocID="{20A1FFC7-78D6-43E6-B9F2-912B9BA294C9}" presName="parTrans" presStyleLbl="sibTrans2D1" presStyleIdx="2" presStyleCnt="3"/>
      <dgm:spPr/>
      <dgm:t>
        <a:bodyPr/>
        <a:lstStyle/>
        <a:p>
          <a:endParaRPr lang="fr-FR"/>
        </a:p>
      </dgm:t>
    </dgm:pt>
    <dgm:pt modelId="{19E137C1-C132-4D9D-A77C-0D3E5B4EF5EA}" type="pres">
      <dgm:prSet presAssocID="{20A1FFC7-78D6-43E6-B9F2-912B9BA294C9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CD4C2633-740B-4F85-9972-C2F3D795932E}" type="pres">
      <dgm:prSet presAssocID="{E3CD8C6E-03D0-45CF-BB8D-19CA703B5D9E}" presName="node" presStyleLbl="node1" presStyleIdx="2" presStyleCnt="3" custScaleX="164758" custScaleY="51095" custRadScaleRad="109335" custRadScaleInc="110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34D837-6F8A-4B95-98B5-2F262EDCF436}" type="presOf" srcId="{91B239EF-8F3C-4A79-A279-EC1E6241535B}" destId="{9BFFD6EB-ED1B-45A6-9717-33A0F934E12E}" srcOrd="0" destOrd="0" presId="urn:microsoft.com/office/officeart/2005/8/layout/radial5"/>
    <dgm:cxn modelId="{B3E76065-ECF7-46D6-8BF5-DA52A7FC4FCB}" type="presOf" srcId="{91B239EF-8F3C-4A79-A279-EC1E6241535B}" destId="{8E953F5C-CC9E-45F5-AD23-D71430366062}" srcOrd="1" destOrd="0" presId="urn:microsoft.com/office/officeart/2005/8/layout/radial5"/>
    <dgm:cxn modelId="{8DF2E7C4-BEFB-4BA1-9CA5-96F9D684ABCE}" type="presOf" srcId="{2A163520-AB16-4C59-BD55-07CEBEA6DA85}" destId="{86908C01-9689-414F-9F34-5A6BE757D94D}" srcOrd="0" destOrd="0" presId="urn:microsoft.com/office/officeart/2005/8/layout/radial5"/>
    <dgm:cxn modelId="{7BA9FCDE-E9C3-4581-AA66-99E12F53E21A}" type="presOf" srcId="{20A1FFC7-78D6-43E6-B9F2-912B9BA294C9}" destId="{AC166845-B687-40AD-A04C-74993176AD25}" srcOrd="0" destOrd="0" presId="urn:microsoft.com/office/officeart/2005/8/layout/radial5"/>
    <dgm:cxn modelId="{DA5C168E-9E78-47A4-90C6-F719C4795F82}" srcId="{4A30BBED-5D78-405E-99A8-6DF5ACD136D7}" destId="{C79CB6BF-E397-408A-B5E3-EE57AB4DBE8D}" srcOrd="1" destOrd="0" parTransId="{91B239EF-8F3C-4A79-A279-EC1E6241535B}" sibTransId="{B038D9F6-1803-42B0-9F69-61014AF07A1A}"/>
    <dgm:cxn modelId="{53C7193E-2891-495E-AA30-FD6E7785AFE8}" type="presOf" srcId="{4A30BBED-5D78-405E-99A8-6DF5ACD136D7}" destId="{178E696E-DE4C-469E-80C4-6CEAAFE29B5B}" srcOrd="0" destOrd="0" presId="urn:microsoft.com/office/officeart/2005/8/layout/radial5"/>
    <dgm:cxn modelId="{901292BB-10E6-4A2E-9356-DF51F3CD4E51}" type="presOf" srcId="{20A1FFC7-78D6-43E6-B9F2-912B9BA294C9}" destId="{19E137C1-C132-4D9D-A77C-0D3E5B4EF5EA}" srcOrd="1" destOrd="0" presId="urn:microsoft.com/office/officeart/2005/8/layout/radial5"/>
    <dgm:cxn modelId="{E24B7D94-0771-4FE7-8B9E-ABDAA839FCB1}" type="presOf" srcId="{5B3E4EFA-5B24-4BD3-9DF7-5010E17A21FB}" destId="{EE6C4556-42BE-4DC5-9088-A90256F78DFD}" srcOrd="0" destOrd="0" presId="urn:microsoft.com/office/officeart/2005/8/layout/radial5"/>
    <dgm:cxn modelId="{BAB1C220-C764-497F-9307-651D03121B75}" srcId="{4A30BBED-5D78-405E-99A8-6DF5ACD136D7}" destId="{E3CD8C6E-03D0-45CF-BB8D-19CA703B5D9E}" srcOrd="2" destOrd="0" parTransId="{20A1FFC7-78D6-43E6-B9F2-912B9BA294C9}" sibTransId="{E2DF8181-238D-41A1-BE25-289C0E0F8A26}"/>
    <dgm:cxn modelId="{F6D3959E-E428-4F2D-8126-ECEAA78EE181}" srcId="{4A30BBED-5D78-405E-99A8-6DF5ACD136D7}" destId="{5B3E4EFA-5B24-4BD3-9DF7-5010E17A21FB}" srcOrd="0" destOrd="0" parTransId="{2A163520-AB16-4C59-BD55-07CEBEA6DA85}" sibTransId="{97832A10-7B92-4D92-9D2A-A7A02B57932C}"/>
    <dgm:cxn modelId="{8A4FC609-EC87-4F9A-AA6D-34A456CEA545}" type="presOf" srcId="{E3CD8C6E-03D0-45CF-BB8D-19CA703B5D9E}" destId="{CD4C2633-740B-4F85-9972-C2F3D795932E}" srcOrd="0" destOrd="0" presId="urn:microsoft.com/office/officeart/2005/8/layout/radial5"/>
    <dgm:cxn modelId="{33CB7D5E-3B07-4DF4-9314-F068338121E1}" type="presOf" srcId="{2A163520-AB16-4C59-BD55-07CEBEA6DA85}" destId="{CEA9536D-FA20-4BAB-832D-1E82E31ED71E}" srcOrd="1" destOrd="0" presId="urn:microsoft.com/office/officeart/2005/8/layout/radial5"/>
    <dgm:cxn modelId="{5AA83189-F53A-42F4-BEFE-251BA7396675}" srcId="{1DFED1A6-FFB7-4DC4-9006-983E72091F1D}" destId="{4A30BBED-5D78-405E-99A8-6DF5ACD136D7}" srcOrd="0" destOrd="0" parTransId="{03586DAE-34EC-47AF-90C4-B06D74F0EB87}" sibTransId="{871EB860-D99F-4143-82BC-5D551DF5DB2A}"/>
    <dgm:cxn modelId="{5F284FC2-1357-485F-90AB-D6FB94D713D3}" type="presOf" srcId="{C79CB6BF-E397-408A-B5E3-EE57AB4DBE8D}" destId="{9034B436-5270-4709-B1F6-E27A3BA4E386}" srcOrd="0" destOrd="0" presId="urn:microsoft.com/office/officeart/2005/8/layout/radial5"/>
    <dgm:cxn modelId="{48CBB273-284B-4381-822D-1778C1D06AC9}" type="presOf" srcId="{1DFED1A6-FFB7-4DC4-9006-983E72091F1D}" destId="{00B94563-D7A9-4274-84AF-24611AAB1897}" srcOrd="0" destOrd="0" presId="urn:microsoft.com/office/officeart/2005/8/layout/radial5"/>
    <dgm:cxn modelId="{EB3980AA-C936-4181-9938-D0B68C4D9239}" type="presParOf" srcId="{00B94563-D7A9-4274-84AF-24611AAB1897}" destId="{178E696E-DE4C-469E-80C4-6CEAAFE29B5B}" srcOrd="0" destOrd="0" presId="urn:microsoft.com/office/officeart/2005/8/layout/radial5"/>
    <dgm:cxn modelId="{55DE1862-8402-4573-B5C9-6CE7719CC1F1}" type="presParOf" srcId="{00B94563-D7A9-4274-84AF-24611AAB1897}" destId="{86908C01-9689-414F-9F34-5A6BE757D94D}" srcOrd="1" destOrd="0" presId="urn:microsoft.com/office/officeart/2005/8/layout/radial5"/>
    <dgm:cxn modelId="{C72D38BB-E597-4220-B6AF-F74749920CD6}" type="presParOf" srcId="{86908C01-9689-414F-9F34-5A6BE757D94D}" destId="{CEA9536D-FA20-4BAB-832D-1E82E31ED71E}" srcOrd="0" destOrd="0" presId="urn:microsoft.com/office/officeart/2005/8/layout/radial5"/>
    <dgm:cxn modelId="{1CD96DF0-F6EF-4010-9586-BE95489F23E0}" type="presParOf" srcId="{00B94563-D7A9-4274-84AF-24611AAB1897}" destId="{EE6C4556-42BE-4DC5-9088-A90256F78DFD}" srcOrd="2" destOrd="0" presId="urn:microsoft.com/office/officeart/2005/8/layout/radial5"/>
    <dgm:cxn modelId="{9E43F030-40BE-4445-A673-93E2728519FC}" type="presParOf" srcId="{00B94563-D7A9-4274-84AF-24611AAB1897}" destId="{9BFFD6EB-ED1B-45A6-9717-33A0F934E12E}" srcOrd="3" destOrd="0" presId="urn:microsoft.com/office/officeart/2005/8/layout/radial5"/>
    <dgm:cxn modelId="{636BBA8E-1851-48F2-9C55-7BE89846D17A}" type="presParOf" srcId="{9BFFD6EB-ED1B-45A6-9717-33A0F934E12E}" destId="{8E953F5C-CC9E-45F5-AD23-D71430366062}" srcOrd="0" destOrd="0" presId="urn:microsoft.com/office/officeart/2005/8/layout/radial5"/>
    <dgm:cxn modelId="{A5ABAAA2-B53F-4D5A-8DB0-2CEC2C077E81}" type="presParOf" srcId="{00B94563-D7A9-4274-84AF-24611AAB1897}" destId="{9034B436-5270-4709-B1F6-E27A3BA4E386}" srcOrd="4" destOrd="0" presId="urn:microsoft.com/office/officeart/2005/8/layout/radial5"/>
    <dgm:cxn modelId="{9853116F-9DC4-4C67-B07A-EBB6761B3EC6}" type="presParOf" srcId="{00B94563-D7A9-4274-84AF-24611AAB1897}" destId="{AC166845-B687-40AD-A04C-74993176AD25}" srcOrd="5" destOrd="0" presId="urn:microsoft.com/office/officeart/2005/8/layout/radial5"/>
    <dgm:cxn modelId="{40D349B9-F838-4919-8DB2-7CE845D2778F}" type="presParOf" srcId="{AC166845-B687-40AD-A04C-74993176AD25}" destId="{19E137C1-C132-4D9D-A77C-0D3E5B4EF5EA}" srcOrd="0" destOrd="0" presId="urn:microsoft.com/office/officeart/2005/8/layout/radial5"/>
    <dgm:cxn modelId="{1F83ED66-EF9A-4CAB-B8F0-53ABF25856C1}" type="presParOf" srcId="{00B94563-D7A9-4274-84AF-24611AAB1897}" destId="{CD4C2633-740B-4F85-9972-C2F3D795932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E696E-DE4C-469E-80C4-6CEAAFE29B5B}">
      <dsp:nvSpPr>
        <dsp:cNvPr id="0" name=""/>
        <dsp:cNvSpPr/>
      </dsp:nvSpPr>
      <dsp:spPr>
        <a:xfrm>
          <a:off x="1060240" y="1119417"/>
          <a:ext cx="1285051" cy="1134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Transition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énergétique</a:t>
          </a:r>
          <a:endParaRPr lang="fr-FR" sz="1300" kern="1200" dirty="0"/>
        </a:p>
      </dsp:txBody>
      <dsp:txXfrm>
        <a:off x="1248431" y="1285568"/>
        <a:ext cx="908669" cy="802249"/>
      </dsp:txXfrm>
    </dsp:sp>
    <dsp:sp modelId="{86908C01-9689-414F-9F34-5A6BE757D94D}">
      <dsp:nvSpPr>
        <dsp:cNvPr id="0" name=""/>
        <dsp:cNvSpPr/>
      </dsp:nvSpPr>
      <dsp:spPr>
        <a:xfrm rot="16200000">
          <a:off x="1668903" y="906757"/>
          <a:ext cx="67726" cy="301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1679062" y="977189"/>
        <a:ext cx="47408" cy="180820"/>
      </dsp:txXfrm>
    </dsp:sp>
    <dsp:sp modelId="{EE6C4556-42BE-4DC5-9088-A90256F78DFD}">
      <dsp:nvSpPr>
        <dsp:cNvPr id="0" name=""/>
        <dsp:cNvSpPr/>
      </dsp:nvSpPr>
      <dsp:spPr>
        <a:xfrm>
          <a:off x="1259580" y="642764"/>
          <a:ext cx="886371" cy="348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Sobriété</a:t>
          </a:r>
          <a:endParaRPr lang="fr-FR" sz="1300" kern="1200" dirty="0"/>
        </a:p>
      </dsp:txBody>
      <dsp:txXfrm>
        <a:off x="1389386" y="693854"/>
        <a:ext cx="626759" cy="246686"/>
      </dsp:txXfrm>
    </dsp:sp>
    <dsp:sp modelId="{1ABDCAA7-CADE-4598-9074-689C416DE647}">
      <dsp:nvSpPr>
        <dsp:cNvPr id="0" name=""/>
        <dsp:cNvSpPr/>
      </dsp:nvSpPr>
      <dsp:spPr>
        <a:xfrm rot="836342">
          <a:off x="2375201" y="1720135"/>
          <a:ext cx="138828" cy="301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2375814" y="1775392"/>
        <a:ext cx="97180" cy="180820"/>
      </dsp:txXfrm>
    </dsp:sp>
    <dsp:sp modelId="{9C6F2B74-3E3D-4D51-8A25-EAF01EE98A06}">
      <dsp:nvSpPr>
        <dsp:cNvPr id="0" name=""/>
        <dsp:cNvSpPr/>
      </dsp:nvSpPr>
      <dsp:spPr>
        <a:xfrm>
          <a:off x="2499621" y="1824397"/>
          <a:ext cx="925451" cy="349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Efficacité</a:t>
          </a:r>
          <a:endParaRPr lang="fr-FR" sz="1300" kern="1200" dirty="0"/>
        </a:p>
      </dsp:txBody>
      <dsp:txXfrm>
        <a:off x="2635150" y="1875630"/>
        <a:ext cx="654393" cy="247375"/>
      </dsp:txXfrm>
    </dsp:sp>
    <dsp:sp modelId="{3D42F85D-7168-4414-A4E9-08062D01D2B2}">
      <dsp:nvSpPr>
        <dsp:cNvPr id="0" name=""/>
        <dsp:cNvSpPr/>
      </dsp:nvSpPr>
      <dsp:spPr>
        <a:xfrm rot="9946692">
          <a:off x="883057" y="1725293"/>
          <a:ext cx="145723" cy="301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926104" y="1780196"/>
        <a:ext cx="102006" cy="180820"/>
      </dsp:txXfrm>
    </dsp:sp>
    <dsp:sp modelId="{D87EC7A3-802F-4CAF-B0B6-03A3628487BF}">
      <dsp:nvSpPr>
        <dsp:cNvPr id="0" name=""/>
        <dsp:cNvSpPr/>
      </dsp:nvSpPr>
      <dsp:spPr>
        <a:xfrm>
          <a:off x="18193" y="1848278"/>
          <a:ext cx="886371" cy="306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EnR</a:t>
          </a:r>
          <a:endParaRPr lang="fr-FR" sz="1300" kern="1200" dirty="0"/>
        </a:p>
      </dsp:txBody>
      <dsp:txXfrm>
        <a:off x="147999" y="1893101"/>
        <a:ext cx="626759" cy="216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E696E-DE4C-469E-80C4-6CEAAFE29B5B}">
      <dsp:nvSpPr>
        <dsp:cNvPr id="0" name=""/>
        <dsp:cNvSpPr/>
      </dsp:nvSpPr>
      <dsp:spPr>
        <a:xfrm>
          <a:off x="1380404" y="1114380"/>
          <a:ext cx="1190143" cy="11425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</a:rPr>
            <a:t>Economie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</a:rPr>
            <a:t>circulaire</a:t>
          </a:r>
          <a:endParaRPr lang="fr-FR" sz="1300" kern="1200" dirty="0">
            <a:solidFill>
              <a:schemeClr val="tx1"/>
            </a:solidFill>
          </a:endParaRPr>
        </a:p>
      </dsp:txBody>
      <dsp:txXfrm>
        <a:off x="1554696" y="1281707"/>
        <a:ext cx="841559" cy="807924"/>
      </dsp:txXfrm>
    </dsp:sp>
    <dsp:sp modelId="{86908C01-9689-414F-9F34-5A6BE757D94D}">
      <dsp:nvSpPr>
        <dsp:cNvPr id="0" name=""/>
        <dsp:cNvSpPr/>
      </dsp:nvSpPr>
      <dsp:spPr>
        <a:xfrm rot="16116012">
          <a:off x="1905784" y="858095"/>
          <a:ext cx="106701" cy="317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</a:endParaRPr>
        </a:p>
      </dsp:txBody>
      <dsp:txXfrm rot="10800000">
        <a:off x="1922180" y="937627"/>
        <a:ext cx="74691" cy="190596"/>
      </dsp:txXfrm>
    </dsp:sp>
    <dsp:sp modelId="{EE6C4556-42BE-4DC5-9088-A90256F78DFD}">
      <dsp:nvSpPr>
        <dsp:cNvPr id="0" name=""/>
        <dsp:cNvSpPr/>
      </dsp:nvSpPr>
      <dsp:spPr>
        <a:xfrm>
          <a:off x="1468439" y="529568"/>
          <a:ext cx="966949" cy="3837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</a:rPr>
            <a:t>Sobriété</a:t>
          </a:r>
          <a:endParaRPr lang="fr-FR" sz="1300" kern="1200" dirty="0">
            <a:solidFill>
              <a:schemeClr val="tx1"/>
            </a:solidFill>
          </a:endParaRPr>
        </a:p>
      </dsp:txBody>
      <dsp:txXfrm>
        <a:off x="1610045" y="585762"/>
        <a:ext cx="683737" cy="271327"/>
      </dsp:txXfrm>
    </dsp:sp>
    <dsp:sp modelId="{9BFFD6EB-ED1B-45A6-9717-33A0F934E12E}">
      <dsp:nvSpPr>
        <dsp:cNvPr id="0" name=""/>
        <dsp:cNvSpPr/>
      </dsp:nvSpPr>
      <dsp:spPr>
        <a:xfrm rot="947972">
          <a:off x="2561331" y="1698214"/>
          <a:ext cx="39577" cy="317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</a:endParaRPr>
        </a:p>
      </dsp:txBody>
      <dsp:txXfrm>
        <a:off x="2561555" y="1760130"/>
        <a:ext cx="27704" cy="190596"/>
      </dsp:txXfrm>
    </dsp:sp>
    <dsp:sp modelId="{9034B436-5270-4709-B1F6-E27A3BA4E386}">
      <dsp:nvSpPr>
        <dsp:cNvPr id="0" name=""/>
        <dsp:cNvSpPr/>
      </dsp:nvSpPr>
      <dsp:spPr>
        <a:xfrm>
          <a:off x="2558524" y="1653590"/>
          <a:ext cx="1245528" cy="7465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</a:rPr>
            <a:t>Recyclage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</a:rPr>
            <a:t>valorisation déchets</a:t>
          </a:r>
          <a:endParaRPr lang="fr-FR" sz="1300" kern="1200" dirty="0">
            <a:solidFill>
              <a:schemeClr val="tx1"/>
            </a:solidFill>
          </a:endParaRPr>
        </a:p>
      </dsp:txBody>
      <dsp:txXfrm>
        <a:off x="2740927" y="1762921"/>
        <a:ext cx="880722" cy="527896"/>
      </dsp:txXfrm>
    </dsp:sp>
    <dsp:sp modelId="{AC166845-B687-40AD-A04C-74993176AD25}">
      <dsp:nvSpPr>
        <dsp:cNvPr id="0" name=""/>
        <dsp:cNvSpPr/>
      </dsp:nvSpPr>
      <dsp:spPr>
        <a:xfrm rot="9290388">
          <a:off x="1248669" y="1834234"/>
          <a:ext cx="144762" cy="317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>
            <a:solidFill>
              <a:schemeClr val="tx1"/>
            </a:solidFill>
          </a:endParaRPr>
        </a:p>
      </dsp:txBody>
      <dsp:txXfrm rot="10800000">
        <a:off x="1290038" y="1888534"/>
        <a:ext cx="101333" cy="190596"/>
      </dsp:txXfrm>
    </dsp:sp>
    <dsp:sp modelId="{CD4C2633-740B-4F85-9972-C2F3D795932E}">
      <dsp:nvSpPr>
        <dsp:cNvPr id="0" name=""/>
        <dsp:cNvSpPr/>
      </dsp:nvSpPr>
      <dsp:spPr>
        <a:xfrm>
          <a:off x="0" y="2013370"/>
          <a:ext cx="1539327" cy="477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</a:rPr>
            <a:t>Allongement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</a:rPr>
            <a:t>durée de vie</a:t>
          </a:r>
          <a:endParaRPr lang="fr-FR" sz="1300" kern="1200" dirty="0">
            <a:solidFill>
              <a:schemeClr val="tx1"/>
            </a:solidFill>
          </a:endParaRPr>
        </a:p>
      </dsp:txBody>
      <dsp:txXfrm>
        <a:off x="225429" y="2083280"/>
        <a:ext cx="1088469" cy="337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A89F8-85C8-4CFD-85BF-40AB668CB760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DA9C0-BA19-48ED-A724-30271D6C3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19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E6FCF-4D22-4BC2-8113-38F9104223D3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93A38-F8AD-486A-936F-BBB8A495F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83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Marie-France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76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Béatrice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21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Béatrice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881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Béatrice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921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Béatrice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711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Béatrice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867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Marije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091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Marije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227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Marije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791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Marije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521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Marije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60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00B050"/>
                </a:solidFill>
              </a:rPr>
              <a:t>Marie-France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186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Marije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247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Marije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132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Marije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15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Marije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64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Marie-France ou Gérard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103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Marije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546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Frédéric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883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Frédéric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307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Frédéric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037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Frédéric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61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00B050"/>
                </a:solidFill>
              </a:rPr>
              <a:t>Marie-France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775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Frédéric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224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Cassandre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3913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Marije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6220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Frédéric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185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Virginie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689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Virginie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962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Virginie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198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Marie-France ou Gérard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6933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Marie-France ou Gérard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196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Marie-France ou Gérard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89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00B050"/>
                </a:solidFill>
              </a:rPr>
              <a:t>Marie-France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78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00B050"/>
                </a:solidFill>
              </a:rPr>
              <a:t>Marie-France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11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Virginie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03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Virginie</a:t>
            </a:r>
            <a:r>
              <a:rPr lang="fr-FR" baseline="0" dirty="0" smtClean="0"/>
              <a:t> </a:t>
            </a:r>
            <a:r>
              <a:rPr lang="fr-FR" dirty="0" smtClean="0"/>
              <a:t>– précision de l’ajout des CFA pour la mobilité internationale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4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Béatrice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71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Béatrice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49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8B6C0C-BC64-274F-838D-E028A05D5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D046F52-A4AA-7B4B-A298-D982BC385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1" y="3737113"/>
            <a:ext cx="9134475" cy="670476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/>
              <a:t>TITRE PPT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0EE835D-3505-9E45-91A1-6C41EF2FF9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2" y="4407589"/>
            <a:ext cx="9139237" cy="553030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F2AE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sz="2400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88873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D8C6FE8-37A0-F748-B781-79A6E5645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5"/>
            <a:ext cx="9134475" cy="51435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C255BBA3-1BDF-4E4E-8BA9-DFB3329F2A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8425"/>
            <a:ext cx="7627750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E3661A7-11CF-C548-B9A4-B8527AD54F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110771"/>
            <a:ext cx="8229600" cy="2520998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dirty="0"/>
              <a:t>• Titre</a:t>
            </a:r>
          </a:p>
          <a:p>
            <a:pPr lvl="1"/>
            <a:r>
              <a:rPr lang="fr-FR" dirty="0"/>
              <a:t>• Texte</a:t>
            </a:r>
          </a:p>
        </p:txBody>
      </p:sp>
    </p:spTree>
    <p:extLst>
      <p:ext uri="{BB962C8B-B14F-4D97-AF65-F5344CB8AC3E}">
        <p14:creationId xmlns:p14="http://schemas.microsoft.com/office/powerpoint/2010/main" val="140677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B71A50B-C526-C94E-B661-20E5AC7F5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4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990E-08B4-4197-B787-B650FB9932D5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726E-BC45-40B3-9A4F-3E86F9E5B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34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eatrice.lacoudre@hautsdefrance.fr" TargetMode="External"/><Relationship Id="rId5" Type="http://schemas.openxmlformats.org/officeDocument/2006/relationships/hyperlink" Target="https://hautsdefrance.fr/connexion/login" TargetMode="External"/><Relationship Id="rId4" Type="http://schemas.openxmlformats.org/officeDocument/2006/relationships/hyperlink" Target="https://aidesenligne.hautsdefrance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rx.fr/Ecocitoyennete/Lycees-naturels" TargetMode="External"/><Relationship Id="rId5" Type="http://schemas.openxmlformats.org/officeDocument/2006/relationships/hyperlink" Target="https://fpinteau.wixsite.com/enrx-actions-lycees" TargetMode="Externa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rx.fr/Ecocitoyennete/Lycees-naturels" TargetMode="External"/><Relationship Id="rId5" Type="http://schemas.openxmlformats.org/officeDocument/2006/relationships/hyperlink" Target="mailto:lyceeetnature@hautsdefrance.fr" TargetMode="External"/><Relationship Id="rId4" Type="http://schemas.openxmlformats.org/officeDocument/2006/relationships/hyperlink" Target="https://elycee.hautsdefrance.fr/connexion/logi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e-France.Carpentier@hautsdefrance.fr" TargetMode="External"/><Relationship Id="rId4" Type="http://schemas.openxmlformats.org/officeDocument/2006/relationships/hyperlink" Target="https://bit.ly/coupepotage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mailto:frederic.marquet@hautsdefrance.fr" TargetMode="External"/><Relationship Id="rId4" Type="http://schemas.openxmlformats.org/officeDocument/2006/relationships/hyperlink" Target="https://elycee.hautsdefrance.fr/connexion/logi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ssandre.pouille@hautsdefrance.fr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neration.hautsdefrance.fr/eco-delegue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irginie.Pecourt@hautsdefrance.fr" TargetMode="External"/><Relationship Id="rId4" Type="http://schemas.openxmlformats.org/officeDocument/2006/relationships/hyperlink" Target="https://aidesenligne.hautsdefrance.fr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mailto:cassandre.pouille@hautsdefrance.fr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Virginie.Pecourt@hautsdefrance.fr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rederic.marquet@hautsdefrance.fr" TargetMode="External"/><Relationship Id="rId5" Type="http://schemas.openxmlformats.org/officeDocument/2006/relationships/hyperlink" Target="mailto:lyceeetnature@hautsdefrance.fr" TargetMode="External"/><Relationship Id="rId4" Type="http://schemas.openxmlformats.org/officeDocument/2006/relationships/hyperlink" Target="mailto:beatrice.lacoudre@hautsdefrance.fr" TargetMode="External"/><Relationship Id="rId9" Type="http://schemas.openxmlformats.org/officeDocument/2006/relationships/hyperlink" Target="mailto:Marie-France.Carpentier@hautsdefrance.fr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dpe.actioneducative@hautsdefrance.f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3923" y="0"/>
            <a:ext cx="9148398" cy="196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23" y="1621631"/>
            <a:ext cx="9148398" cy="352186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817DB516-5824-C944-A7A6-8B2FCE5451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3923" y="690991"/>
            <a:ext cx="9134475" cy="1108659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000" cap="small" dirty="0" smtClean="0">
                <a:solidFill>
                  <a:srgbClr val="0A3083"/>
                </a:solidFill>
              </a:rPr>
              <a:t>Programme Génération+</a:t>
            </a:r>
            <a:endParaRPr lang="fr-FR" sz="4000" cap="small" dirty="0">
              <a:solidFill>
                <a:srgbClr val="0A3083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4263" y="4741739"/>
            <a:ext cx="1114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Màj</a:t>
            </a:r>
            <a:r>
              <a:rPr lang="fr-FR" sz="1000" dirty="0" smtClean="0"/>
              <a:t> octobre 2023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556" y="159471"/>
            <a:ext cx="11144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3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9294" y="842908"/>
            <a:ext cx="8742556" cy="2632744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fr-FR" sz="1600" b="1" u="sng" dirty="0" smtClean="0"/>
              <a:t>Objectifs et enjeux (suite) :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fr-FR" sz="1600" dirty="0" smtClean="0"/>
              <a:t>Les </a:t>
            </a:r>
            <a:r>
              <a:rPr lang="fr-FR" sz="1600" dirty="0"/>
              <a:t>projets de mobilité doivent permettre une montée en compétences </a:t>
            </a:r>
            <a:r>
              <a:rPr lang="fr-FR" sz="1600" dirty="0" smtClean="0"/>
              <a:t>des jeunes </a:t>
            </a:r>
            <a:r>
              <a:rPr lang="fr-FR" sz="1600" dirty="0"/>
              <a:t>par : des échanges de pratiques, des visites pédagogiques (en entreprises</a:t>
            </a:r>
            <a:r>
              <a:rPr lang="fr-FR" sz="1600" dirty="0" smtClean="0"/>
              <a:t>, établissements </a:t>
            </a:r>
            <a:r>
              <a:rPr lang="fr-FR" sz="1600" dirty="0"/>
              <a:t>professionnels, …) et par des chantiers de jeunes bénévoles.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fr-FR" sz="1600" dirty="0"/>
              <a:t>Les stages d’études, ou mobilités d’apprentissage individuelles en entreprises </a:t>
            </a:r>
            <a:r>
              <a:rPr lang="fr-FR" sz="1600" dirty="0" smtClean="0"/>
              <a:t>à l’étranger </a:t>
            </a:r>
            <a:r>
              <a:rPr lang="fr-FR" sz="1600" dirty="0"/>
              <a:t>sont éligibles à la condition qu’ils puissent démontrer l’existence </a:t>
            </a:r>
            <a:r>
              <a:rPr lang="fr-FR" sz="1600" dirty="0" smtClean="0"/>
              <a:t>d’un projet </a:t>
            </a:r>
            <a:r>
              <a:rPr lang="fr-FR" sz="1600" dirty="0"/>
              <a:t>collectif tel que précité.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fr-FR" sz="1600" b="1" i="1" dirty="0"/>
              <a:t>Les voyages de découverte culturelle ne sont pas éligibles.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8425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>
                <a:solidFill>
                  <a:srgbClr val="0A3083"/>
                </a:solidFill>
              </a:rPr>
              <a:t>Génération+ </a:t>
            </a:r>
            <a:r>
              <a:rPr lang="fr-FR" sz="3200" dirty="0" smtClean="0">
                <a:solidFill>
                  <a:srgbClr val="0A3083"/>
                </a:solidFill>
              </a:rPr>
              <a:t>« Mobilité Internationale »</a:t>
            </a:r>
            <a:endParaRPr lang="fr-FR" sz="32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9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2" y="832624"/>
            <a:ext cx="8764858" cy="2799145"/>
          </a:xfrm>
          <a:noFill/>
        </p:spPr>
        <p:txBody>
          <a:bodyPr>
            <a:normAutofit fontScale="62500" lnSpcReduction="20000"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900" b="1" u="sng" dirty="0"/>
              <a:t>Etablissements éligibles </a:t>
            </a:r>
            <a:r>
              <a:rPr lang="fr-FR" sz="2900" b="1" u="sng" dirty="0" smtClean="0"/>
              <a:t>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fr-FR" sz="2900" b="1" u="sng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600" dirty="0" smtClean="0"/>
              <a:t>- </a:t>
            </a:r>
            <a:r>
              <a:rPr lang="fr-FR" sz="2600" dirty="0"/>
              <a:t>Lycée d’enseignement général, technologique, professionnel, public et privé, de </a:t>
            </a:r>
            <a:r>
              <a:rPr lang="fr-FR" sz="2600" dirty="0" smtClean="0"/>
              <a:t>l’Education nationale </a:t>
            </a:r>
            <a:r>
              <a:rPr lang="fr-FR" sz="2600" dirty="0"/>
              <a:t>et de l’Enseignement Agricole et Maritime.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600" dirty="0"/>
              <a:t>- Les BTS des lycées.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600" dirty="0"/>
              <a:t>- Les Maisons Familiales et Rurales, les Etablissements Régionaux d’Enseignement Adapté, l’Ecole Régionale des Déficients Visuels.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600" dirty="0"/>
              <a:t>- Les Centres de Formation d’Apprentis pour les publics de niveaux 3 et 4, + BTS.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600" dirty="0"/>
              <a:t>- Les instituts de formation du secteur sanitaire et social pour les publics de niveaux 3 et 4.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8425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>
                <a:solidFill>
                  <a:srgbClr val="0A3083"/>
                </a:solidFill>
              </a:rPr>
              <a:t>Génération+ </a:t>
            </a:r>
            <a:r>
              <a:rPr lang="fr-FR" sz="3200" dirty="0" smtClean="0">
                <a:solidFill>
                  <a:srgbClr val="0A3083"/>
                </a:solidFill>
              </a:rPr>
              <a:t>« Mobilité Internationale »</a:t>
            </a:r>
            <a:endParaRPr lang="fr-FR" sz="32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3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9885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2" y="758283"/>
            <a:ext cx="8757424" cy="2873486"/>
          </a:xfrm>
          <a:noFill/>
        </p:spPr>
        <p:txBody>
          <a:bodyPr>
            <a:normAutofit fontScale="62500" lnSpcReduction="20000"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900" b="1" u="sng" dirty="0" smtClean="0"/>
              <a:t>Critères 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fr-FR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600" dirty="0" smtClean="0"/>
              <a:t>- Objectif </a:t>
            </a:r>
            <a:r>
              <a:rPr lang="fr-FR" sz="2600" dirty="0"/>
              <a:t>de renforcement de compétences des jeunes.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600" dirty="0"/>
              <a:t>- Existence d’un partenariat à l’étranger permettant des échanges entre jeunes </a:t>
            </a:r>
            <a:r>
              <a:rPr lang="fr-FR" sz="2600" dirty="0" smtClean="0"/>
              <a:t>ou une </a:t>
            </a:r>
            <a:r>
              <a:rPr lang="fr-FR" sz="2600" dirty="0"/>
              <a:t>mise en pratique des compétences acquises pendant l’année scolaire (ex. </a:t>
            </a:r>
            <a:r>
              <a:rPr lang="fr-FR" sz="2600" dirty="0" smtClean="0"/>
              <a:t>: stages </a:t>
            </a:r>
            <a:r>
              <a:rPr lang="fr-FR" sz="2600" dirty="0"/>
              <a:t>professionnels, chantiers de solidarité, etc.).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600" dirty="0"/>
              <a:t>- Réalisation d’une préparation culturelle et pédagogique avant la mobilité.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600" dirty="0"/>
              <a:t>- Implication des élèves dans la préparation de la mobilité.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600" dirty="0"/>
              <a:t>- Restitution post-mobilité sous la forme d’échanges et de témoignages.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2600" dirty="0"/>
              <a:t>- Apprentissage d’une langue étrangère.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8425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>
                <a:solidFill>
                  <a:srgbClr val="0A3083"/>
                </a:solidFill>
              </a:rPr>
              <a:t>Génération+ </a:t>
            </a:r>
            <a:r>
              <a:rPr lang="fr-FR" sz="3200" dirty="0" smtClean="0">
                <a:solidFill>
                  <a:srgbClr val="0A3083"/>
                </a:solidFill>
              </a:rPr>
              <a:t>« Mobilité Internationale »</a:t>
            </a:r>
            <a:endParaRPr lang="fr-FR" sz="32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9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2" y="990599"/>
            <a:ext cx="8757424" cy="2641169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1800" b="1" u="sng" dirty="0" smtClean="0"/>
              <a:t>Modalités financières :</a:t>
            </a:r>
            <a:endParaRPr lang="fr-FR" sz="1600" b="1" u="sng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1700" dirty="0" smtClean="0"/>
              <a:t>- </a:t>
            </a:r>
            <a:r>
              <a:rPr lang="fr-FR" sz="1700" dirty="0"/>
              <a:t>Subvention régionale dans la limite de 90 % du </a:t>
            </a:r>
            <a:r>
              <a:rPr lang="fr-FR" sz="1700" dirty="0" smtClean="0"/>
              <a:t>montant </a:t>
            </a:r>
            <a:r>
              <a:rPr lang="fr-FR" sz="1700" dirty="0" err="1" smtClean="0"/>
              <a:t>subventionnable</a:t>
            </a:r>
            <a:r>
              <a:rPr lang="fr-FR" sz="1700" dirty="0" smtClean="0"/>
              <a:t> </a:t>
            </a:r>
            <a:r>
              <a:rPr lang="fr-FR" sz="1700" dirty="0"/>
              <a:t>avec un maximum de 8 000 euros.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1700" dirty="0" smtClean="0"/>
              <a:t>- </a:t>
            </a:r>
            <a:r>
              <a:rPr lang="fr-FR" sz="1700" dirty="0"/>
              <a:t>Subvention cumulable avec la bourse Erasmus+.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1700" dirty="0" smtClean="0"/>
              <a:t>- </a:t>
            </a:r>
            <a:r>
              <a:rPr lang="fr-FR" sz="1700" dirty="0"/>
              <a:t>Possibilité de faire jusqu’à 2 demandes par an, si les projets de </a:t>
            </a:r>
            <a:r>
              <a:rPr lang="fr-FR" sz="1700" dirty="0" smtClean="0"/>
              <a:t>mobilité sont </a:t>
            </a:r>
            <a:r>
              <a:rPr lang="fr-FR" sz="1700" dirty="0"/>
              <a:t>différents.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1700" dirty="0" smtClean="0"/>
              <a:t>- </a:t>
            </a:r>
            <a:r>
              <a:rPr lang="fr-FR" sz="1700" dirty="0"/>
              <a:t>Lorsqu’un établissement porte plusieurs entités, chaque entité (LP, LT</a:t>
            </a:r>
            <a:r>
              <a:rPr lang="fr-FR" sz="1700" dirty="0" smtClean="0"/>
              <a:t>, LG</a:t>
            </a:r>
            <a:r>
              <a:rPr lang="fr-FR" sz="1700" dirty="0"/>
              <a:t>, CFA, département BTS) peut faire jusqu’à 2 </a:t>
            </a:r>
            <a:r>
              <a:rPr lang="fr-FR" sz="1700" dirty="0" smtClean="0"/>
              <a:t>vœux </a:t>
            </a:r>
            <a:r>
              <a:rPr lang="fr-FR" sz="1700" dirty="0"/>
              <a:t>par an.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0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>
                <a:solidFill>
                  <a:srgbClr val="0A3083"/>
                </a:solidFill>
              </a:rPr>
              <a:t>Génération+ </a:t>
            </a:r>
            <a:r>
              <a:rPr lang="fr-FR" sz="3200" dirty="0" smtClean="0">
                <a:solidFill>
                  <a:srgbClr val="0A3083"/>
                </a:solidFill>
              </a:rPr>
              <a:t>« Mobilité Internationale »</a:t>
            </a:r>
            <a:endParaRPr lang="fr-FR" sz="32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4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2" y="804746"/>
            <a:ext cx="8757424" cy="2837986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b="1" u="sng" dirty="0" smtClean="0"/>
              <a:t>Dépôt de demande </a:t>
            </a:r>
            <a:r>
              <a:rPr lang="fr-FR" sz="1800" b="1" u="sng" dirty="0"/>
              <a:t>sur les </a:t>
            </a:r>
            <a:r>
              <a:rPr lang="fr-FR" sz="1800" b="1" u="sng" dirty="0" smtClean="0"/>
              <a:t>plateformes 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dirty="0"/>
              <a:t> </a:t>
            </a:r>
            <a:r>
              <a:rPr lang="fr-FR" sz="1800" dirty="0" smtClean="0"/>
              <a:t>   - </a:t>
            </a:r>
            <a:r>
              <a:rPr lang="fr-FR" sz="1800" dirty="0" err="1"/>
              <a:t>Galis</a:t>
            </a:r>
            <a:r>
              <a:rPr lang="fr-FR" sz="1800" dirty="0"/>
              <a:t> pour les CFA : </a:t>
            </a:r>
            <a:r>
              <a:rPr lang="fr-FR" sz="1800" dirty="0">
                <a:hlinkClick r:id="rId4"/>
              </a:rPr>
              <a:t>https://aidesenligne.hautsdefrance.fr</a:t>
            </a:r>
            <a:endParaRPr lang="fr-FR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dirty="0"/>
              <a:t>    - </a:t>
            </a:r>
            <a:r>
              <a:rPr lang="fr-FR" sz="1800" dirty="0" err="1"/>
              <a:t>Elycee</a:t>
            </a:r>
            <a:r>
              <a:rPr lang="fr-FR" sz="1800" dirty="0"/>
              <a:t> pour les lycées : </a:t>
            </a:r>
            <a:r>
              <a:rPr lang="fr-FR" sz="1800" dirty="0">
                <a:hlinkClick r:id="rId5"/>
              </a:rPr>
              <a:t>https://hautsdefrance.fr/connexion/login</a:t>
            </a:r>
            <a:r>
              <a:rPr lang="fr-FR" sz="1800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b="1" u="sng" dirty="0" smtClean="0"/>
              <a:t>Contact 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b="1" i="1" dirty="0" smtClean="0">
                <a:solidFill>
                  <a:srgbClr val="0070C0"/>
                </a:solidFill>
              </a:rPr>
              <a:t>Béatrice LACOUDRE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dirty="0" smtClean="0"/>
              <a:t>Chargée </a:t>
            </a:r>
            <a:r>
              <a:rPr lang="fr-FR" sz="1800" dirty="0"/>
              <a:t>de mission mobilité </a:t>
            </a:r>
            <a:r>
              <a:rPr lang="fr-FR" sz="1800" dirty="0" smtClean="0"/>
              <a:t>internationale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dirty="0"/>
              <a:t>Direction des Relations internationales</a:t>
            </a:r>
            <a:endParaRPr lang="fr-FR" sz="1800" b="1" i="1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dirty="0" smtClean="0">
                <a:hlinkClick r:id="rId6"/>
              </a:rPr>
              <a:t>beatrice.lacoudre@hautsdefrance.fr</a:t>
            </a:r>
            <a:r>
              <a:rPr lang="fr-FR" sz="1800" dirty="0" smtClean="0"/>
              <a:t> - </a:t>
            </a:r>
            <a:r>
              <a:rPr lang="fr-FR" sz="1800" dirty="0"/>
              <a:t>03 74 27 39 12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1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0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>
                <a:solidFill>
                  <a:srgbClr val="0A3083"/>
                </a:solidFill>
              </a:rPr>
              <a:t>Génération+ </a:t>
            </a:r>
            <a:r>
              <a:rPr lang="fr-FR" sz="3200" dirty="0" smtClean="0">
                <a:solidFill>
                  <a:srgbClr val="0A3083"/>
                </a:solidFill>
              </a:rPr>
              <a:t>« Mobilité Internationale »</a:t>
            </a:r>
            <a:endParaRPr lang="fr-FR" sz="32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1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2" y="1144858"/>
            <a:ext cx="8757424" cy="2497873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b="1" u="sng" dirty="0" smtClean="0"/>
              <a:t>Exemple de projet 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/>
          </a:p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LP Robespierre de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Lens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dirty="0"/>
              <a:t>Projet </a:t>
            </a:r>
            <a:r>
              <a:rPr lang="fr-FR" dirty="0" smtClean="0"/>
              <a:t>«</a:t>
            </a:r>
            <a:r>
              <a:rPr lang="fr-FR" dirty="0"/>
              <a:t> Carrosserie : une orientation durable 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1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0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>
                <a:solidFill>
                  <a:srgbClr val="0A3083"/>
                </a:solidFill>
              </a:rPr>
              <a:t>Génération+ </a:t>
            </a:r>
            <a:r>
              <a:rPr lang="fr-FR" sz="3200" dirty="0" smtClean="0">
                <a:solidFill>
                  <a:srgbClr val="0A3083"/>
                </a:solidFill>
              </a:rPr>
              <a:t>« Mobilité Internationale »</a:t>
            </a:r>
            <a:endParaRPr lang="fr-FR" sz="32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1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pic>
        <p:nvPicPr>
          <p:cNvPr id="2" name="Espace réservé du contenu 1"/>
          <p:cNvPicPr>
            <a:picLocks noGrp="1" noChangeAspect="1"/>
          </p:cNvPicPr>
          <p:nvPr>
            <p:ph idx="4294967295"/>
          </p:nvPr>
        </p:nvPicPr>
        <p:blipFill rotWithShape="1">
          <a:blip r:embed="rId4"/>
          <a:srcRect r="56488"/>
          <a:stretch/>
        </p:blipFill>
        <p:spPr>
          <a:xfrm>
            <a:off x="235299" y="999025"/>
            <a:ext cx="1296136" cy="252095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98" y="8425"/>
            <a:ext cx="7849651" cy="85464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Génération+ « Lycée et Nature »</a:t>
            </a:r>
            <a:endParaRPr lang="fr-FR" sz="1800" dirty="0">
              <a:solidFill>
                <a:srgbClr val="0A308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06137" y="999025"/>
            <a:ext cx="72631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u="sng" dirty="0" smtClean="0"/>
              <a:t>Objectifs et enjeux :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- </a:t>
            </a:r>
            <a:r>
              <a:rPr lang="fr-FR" sz="2000" dirty="0"/>
              <a:t>Développer la biodiversité au sein </a:t>
            </a:r>
            <a:r>
              <a:rPr lang="fr-FR" sz="2000" dirty="0" smtClean="0"/>
              <a:t>des </a:t>
            </a:r>
            <a:r>
              <a:rPr lang="fr-FR" sz="2000" dirty="0" smtClean="0"/>
              <a:t>établissements </a:t>
            </a:r>
            <a:r>
              <a:rPr lang="fr-FR" sz="2000" dirty="0" smtClean="0"/>
              <a:t>;</a:t>
            </a:r>
            <a:endParaRPr lang="fr-FR" sz="2000" dirty="0"/>
          </a:p>
          <a:p>
            <a:pPr>
              <a:spcAft>
                <a:spcPts val="600"/>
              </a:spcAft>
            </a:pPr>
            <a:r>
              <a:rPr lang="fr-FR" sz="2000" dirty="0" smtClean="0"/>
              <a:t>- </a:t>
            </a:r>
            <a:r>
              <a:rPr lang="fr-FR" sz="2000" dirty="0"/>
              <a:t>Améliorer la connaissance </a:t>
            </a:r>
            <a:r>
              <a:rPr lang="fr-FR" sz="2000" dirty="0" smtClean="0"/>
              <a:t>et le suivi des projets via </a:t>
            </a:r>
            <a:r>
              <a:rPr lang="fr-FR" sz="2000" dirty="0"/>
              <a:t>des inventaires de </a:t>
            </a:r>
            <a:r>
              <a:rPr lang="fr-FR" sz="2000" dirty="0" smtClean="0"/>
              <a:t>la biodiversité</a:t>
            </a:r>
            <a:r>
              <a:rPr lang="fr-FR" sz="2000" dirty="0"/>
              <a:t> </a:t>
            </a:r>
            <a:r>
              <a:rPr lang="fr-FR" sz="2000" dirty="0" smtClean="0"/>
              <a:t>;</a:t>
            </a:r>
            <a:endParaRPr lang="fr-FR" sz="2000" dirty="0"/>
          </a:p>
          <a:p>
            <a:pPr>
              <a:spcAft>
                <a:spcPts val="600"/>
              </a:spcAft>
            </a:pPr>
            <a:r>
              <a:rPr lang="fr-FR" sz="2000" dirty="0" smtClean="0"/>
              <a:t>- </a:t>
            </a:r>
            <a:r>
              <a:rPr lang="fr-FR" sz="2000" dirty="0"/>
              <a:t>Développer l’écocitoyenneté, par une </a:t>
            </a:r>
            <a:r>
              <a:rPr lang="fr-FR" sz="2000" dirty="0" smtClean="0"/>
              <a:t>sensibilisation active ;</a:t>
            </a:r>
            <a:endParaRPr lang="fr-FR" sz="2000" dirty="0"/>
          </a:p>
          <a:p>
            <a:pPr>
              <a:spcAft>
                <a:spcPts val="600"/>
              </a:spcAft>
            </a:pPr>
            <a:r>
              <a:rPr lang="fr-FR" sz="2000" dirty="0" smtClean="0"/>
              <a:t>- </a:t>
            </a:r>
            <a:r>
              <a:rPr lang="fr-FR" sz="2000" dirty="0"/>
              <a:t>Améliorer le cadre de vie au sein des établissements.</a:t>
            </a:r>
          </a:p>
        </p:txBody>
      </p:sp>
    </p:spTree>
    <p:extLst>
      <p:ext uri="{BB962C8B-B14F-4D97-AF65-F5344CB8AC3E}">
        <p14:creationId xmlns:p14="http://schemas.microsoft.com/office/powerpoint/2010/main" val="162805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9885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98" y="8425"/>
            <a:ext cx="7849651" cy="85464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Génération+ « Lycée et Nature »</a:t>
            </a:r>
            <a:endParaRPr lang="fr-FR" sz="1800" dirty="0">
              <a:solidFill>
                <a:srgbClr val="0A308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5298" y="826930"/>
            <a:ext cx="8648507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u="sng" dirty="0" smtClean="0"/>
              <a:t>Critères :</a:t>
            </a:r>
          </a:p>
          <a:p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u="sng" dirty="0" smtClean="0"/>
              <a:t>Conditions </a:t>
            </a:r>
            <a:r>
              <a:rPr lang="fr-FR" u="sng" dirty="0"/>
              <a:t>d’éligibilités </a:t>
            </a:r>
            <a:r>
              <a:rPr lang="fr-FR" u="sng" dirty="0" smtClean="0"/>
              <a:t>:</a:t>
            </a:r>
          </a:p>
          <a:p>
            <a:endParaRPr lang="fr-FR" u="sng" dirty="0"/>
          </a:p>
          <a:p>
            <a:r>
              <a:rPr lang="fr-FR" dirty="0"/>
              <a:t> </a:t>
            </a:r>
            <a:r>
              <a:rPr lang="fr-FR" dirty="0" smtClean="0"/>
              <a:t>         -&gt; </a:t>
            </a:r>
            <a:r>
              <a:rPr lang="fr-FR" dirty="0"/>
              <a:t>3 thématiques prioritaires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              - Réalisation </a:t>
            </a:r>
            <a:r>
              <a:rPr lang="fr-FR" dirty="0"/>
              <a:t>d’états des lieux de la biodiversité,</a:t>
            </a:r>
          </a:p>
          <a:p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              - Plantation </a:t>
            </a:r>
            <a:r>
              <a:rPr lang="fr-FR" dirty="0"/>
              <a:t>d’arbres et d’arbustes,</a:t>
            </a:r>
          </a:p>
          <a:p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              - Mise </a:t>
            </a:r>
            <a:r>
              <a:rPr lang="fr-FR" dirty="0"/>
              <a:t>en place d’éco-jardins.</a:t>
            </a: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91" y="2283760"/>
            <a:ext cx="2566414" cy="256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99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61067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98" y="8425"/>
            <a:ext cx="7849651" cy="85464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Génération+ « Lycée et Nature »</a:t>
            </a:r>
            <a:endParaRPr lang="fr-FR" sz="1800" dirty="0">
              <a:solidFill>
                <a:srgbClr val="0A308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5298" y="826930"/>
            <a:ext cx="864850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u="sng" dirty="0" smtClean="0"/>
              <a:t>Critères (suite) :</a:t>
            </a:r>
          </a:p>
          <a:p>
            <a:r>
              <a:rPr lang="fr-FR" dirty="0" smtClean="0"/>
              <a:t>     </a:t>
            </a:r>
            <a:r>
              <a:rPr lang="fr-FR" u="sng" dirty="0" smtClean="0"/>
              <a:t>Seront </a:t>
            </a:r>
            <a:r>
              <a:rPr lang="fr-FR" u="sng" dirty="0"/>
              <a:t>privilégiés les projets </a:t>
            </a:r>
            <a:r>
              <a:rPr lang="fr-FR" u="sng" dirty="0" smtClean="0"/>
              <a:t>:</a:t>
            </a:r>
            <a:endParaRPr lang="fr-FR" u="sng" dirty="0"/>
          </a:p>
          <a:p>
            <a:r>
              <a:rPr lang="fr-FR" dirty="0" smtClean="0"/>
              <a:t>          - </a:t>
            </a:r>
            <a:r>
              <a:rPr lang="fr-FR" dirty="0"/>
              <a:t>Innovants et inscrits dans la durée,</a:t>
            </a:r>
          </a:p>
          <a:p>
            <a:r>
              <a:rPr lang="fr-FR" dirty="0" smtClean="0"/>
              <a:t>          - </a:t>
            </a:r>
            <a:r>
              <a:rPr lang="fr-FR" dirty="0"/>
              <a:t>Elaborés sur la base d’inventaires préalables pour un état initial de la biodiversité et 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un suivi </a:t>
            </a:r>
            <a:r>
              <a:rPr lang="fr-FR" dirty="0"/>
              <a:t>des actions,</a:t>
            </a:r>
          </a:p>
          <a:p>
            <a:r>
              <a:rPr lang="fr-FR" dirty="0" smtClean="0"/>
              <a:t>          - </a:t>
            </a:r>
            <a:r>
              <a:rPr lang="fr-FR" dirty="0"/>
              <a:t>Mobilisant des espèces locales / autochtones,</a:t>
            </a:r>
          </a:p>
          <a:p>
            <a:r>
              <a:rPr lang="fr-FR" dirty="0" smtClean="0"/>
              <a:t>          - </a:t>
            </a:r>
            <a:r>
              <a:rPr lang="fr-FR" dirty="0"/>
              <a:t>Impliquant toutes les sphères de l’établissement et ses </a:t>
            </a:r>
            <a:r>
              <a:rPr lang="fr-FR" dirty="0" smtClean="0"/>
              <a:t>partenaires extérieurs</a:t>
            </a:r>
            <a:r>
              <a:rPr lang="fr-FR" dirty="0"/>
              <a:t>,</a:t>
            </a:r>
          </a:p>
          <a:p>
            <a:r>
              <a:rPr lang="fr-FR" dirty="0" smtClean="0"/>
              <a:t>          - </a:t>
            </a:r>
            <a:r>
              <a:rPr lang="fr-FR" dirty="0"/>
              <a:t>Fédérant un grand nombre d’élèves,</a:t>
            </a:r>
          </a:p>
          <a:p>
            <a:r>
              <a:rPr lang="fr-FR" dirty="0" smtClean="0"/>
              <a:t>          - </a:t>
            </a:r>
            <a:r>
              <a:rPr lang="fr-FR" dirty="0"/>
              <a:t>Rayonnant sur le territoire de proximité.</a:t>
            </a:r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303" y="3174381"/>
            <a:ext cx="2307502" cy="16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62519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98" y="8425"/>
            <a:ext cx="7849651" cy="85464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Génération+ « Lycée et Nature »</a:t>
            </a:r>
            <a:endParaRPr lang="fr-FR" sz="1800" dirty="0">
              <a:solidFill>
                <a:srgbClr val="0A308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5298" y="826930"/>
            <a:ext cx="8648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u="sng" dirty="0" smtClean="0"/>
              <a:t>Autres opportunités pour se mobiliser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29" y="1455198"/>
            <a:ext cx="3834216" cy="16432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49" y="1459238"/>
            <a:ext cx="2914124" cy="16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9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61067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89931" y="862361"/>
            <a:ext cx="8396869" cy="2769408"/>
          </a:xfrm>
          <a:noFill/>
        </p:spPr>
        <p:txBody>
          <a:bodyPr>
            <a:normAutofit fontScale="70000" lnSpcReduction="20000"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457200" indent="-457200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fr-FR" sz="3400" dirty="0" smtClean="0"/>
              <a:t>Introduction : l’action éducative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fr-FR" sz="3400" dirty="0" smtClean="0"/>
              <a:t>Le programme </a:t>
            </a:r>
            <a:r>
              <a:rPr lang="fr-FR" sz="3400" dirty="0"/>
              <a:t>Génération+ </a:t>
            </a:r>
            <a:endParaRPr lang="fr-FR" sz="3400" dirty="0" smtClean="0"/>
          </a:p>
          <a:p>
            <a:pPr marL="914400" lvl="1" indent="-457200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fr-FR" sz="2900" dirty="0"/>
              <a:t>Les thématiques,</a:t>
            </a:r>
          </a:p>
          <a:p>
            <a:pPr marL="914400" lvl="1" indent="-457200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fr-FR" sz="2900" dirty="0"/>
              <a:t>Les critères communs,</a:t>
            </a:r>
          </a:p>
          <a:p>
            <a:pPr marL="914400" lvl="1" indent="-457200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fr-FR" sz="2900" dirty="0"/>
              <a:t>Les critères spécifiques 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fr-FR" sz="3400" dirty="0" smtClean="0"/>
              <a:t>Questions-réponses (4 </a:t>
            </a:r>
            <a:r>
              <a:rPr lang="fr-FR" sz="3400" dirty="0"/>
              <a:t>visio-conférences simultanées)</a:t>
            </a:r>
            <a:endParaRPr lang="fr-FR" sz="3400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endParaRPr lang="fr-FR" sz="34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932" y="8425"/>
            <a:ext cx="779501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solidFill>
                  <a:srgbClr val="0A3083"/>
                </a:solidFill>
              </a:rPr>
              <a:t>Sommaire</a:t>
            </a:r>
            <a:endParaRPr lang="fr-FR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757055"/>
            <a:ext cx="9161147" cy="2405776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98" y="8425"/>
            <a:ext cx="7849651" cy="85464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Génération+ « Lycée et Nature »</a:t>
            </a:r>
            <a:endParaRPr lang="fr-FR" sz="1800" dirty="0">
              <a:solidFill>
                <a:srgbClr val="0A3083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96" y="1031465"/>
            <a:ext cx="3047768" cy="216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05561" y="1217939"/>
            <a:ext cx="53637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Pour vous aider aussi </a:t>
            </a:r>
            <a:r>
              <a:rPr lang="fr-FR" b="1" u="sng" dirty="0" smtClean="0"/>
              <a:t>: outils proposés par </a:t>
            </a:r>
            <a:r>
              <a:rPr lang="fr-FR" b="1" u="sng" smtClean="0"/>
              <a:t>ENRx</a:t>
            </a:r>
            <a:endParaRPr lang="fr-FR" b="1" u="sng" dirty="0" smtClean="0"/>
          </a:p>
          <a:p>
            <a:r>
              <a:rPr lang="fr-FR" dirty="0">
                <a:latin typeface="CIDFont+F7"/>
              </a:rPr>
              <a:t>Le site Actions Biodiversités</a:t>
            </a:r>
          </a:p>
          <a:p>
            <a:r>
              <a:rPr lang="fr-FR" dirty="0">
                <a:hlinkClick r:id="rId5"/>
              </a:rPr>
              <a:t>https://fpinteau.wixsite.com/enrx-actions-lycees</a:t>
            </a:r>
            <a:r>
              <a:rPr lang="fr-FR" dirty="0"/>
              <a:t> </a:t>
            </a:r>
          </a:p>
          <a:p>
            <a:endParaRPr lang="fr-FR" dirty="0" smtClean="0">
              <a:solidFill>
                <a:srgbClr val="000000"/>
              </a:solidFill>
              <a:latin typeface="CIDFont+F7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IDFont+F7"/>
              </a:rPr>
              <a:t>Les guides de la collection Lycées de la Biodiversité </a:t>
            </a:r>
            <a:r>
              <a:rPr lang="fr-FR" dirty="0">
                <a:solidFill>
                  <a:srgbClr val="000000"/>
                </a:solidFill>
                <a:latin typeface="CIDFont+F7"/>
              </a:rPr>
              <a:t>à télécharger ici :</a:t>
            </a:r>
          </a:p>
          <a:p>
            <a:r>
              <a:rPr lang="fr-FR" dirty="0" smtClean="0">
                <a:solidFill>
                  <a:srgbClr val="0563C2"/>
                </a:solidFill>
                <a:latin typeface="CIDFont+F7"/>
                <a:hlinkClick r:id="rId6"/>
              </a:rPr>
              <a:t>www.enrx.fr/Ecocitoyennete/Lycees-naturels</a:t>
            </a:r>
            <a:endParaRPr lang="fr-FR" dirty="0" smtClean="0">
              <a:solidFill>
                <a:srgbClr val="0563C2"/>
              </a:solidFill>
              <a:latin typeface="CIDFont+F7"/>
            </a:endParaRPr>
          </a:p>
        </p:txBody>
      </p:sp>
    </p:spTree>
    <p:extLst>
      <p:ext uri="{BB962C8B-B14F-4D97-AF65-F5344CB8AC3E}">
        <p14:creationId xmlns:p14="http://schemas.microsoft.com/office/powerpoint/2010/main" val="1881254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69447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98" y="8425"/>
            <a:ext cx="7849651" cy="85464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Génération+ « Lycée et Nature »</a:t>
            </a:r>
            <a:endParaRPr lang="fr-FR" sz="1800" dirty="0">
              <a:solidFill>
                <a:srgbClr val="0A3083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06" y="1122684"/>
            <a:ext cx="2520000" cy="17895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967" y="1112836"/>
            <a:ext cx="2520000" cy="17512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928" y="1111579"/>
            <a:ext cx="2520000" cy="17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02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98" y="8425"/>
            <a:ext cx="7849651" cy="85464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Génération+ « Lycée et Nature »</a:t>
            </a:r>
            <a:endParaRPr lang="fr-FR" sz="1800" dirty="0">
              <a:solidFill>
                <a:srgbClr val="0A308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5298" y="826930"/>
            <a:ext cx="8648507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2000" b="1" u="sng" dirty="0" smtClean="0"/>
              <a:t>Modalités financières 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dirty="0"/>
              <a:t>• Pour les thématiques prioritaires : soutien de la Région à 100 % </a:t>
            </a:r>
            <a:r>
              <a:rPr lang="fr-FR" dirty="0" smtClean="0"/>
              <a:t>des dépenses </a:t>
            </a:r>
            <a:r>
              <a:rPr lang="fr-FR" dirty="0"/>
              <a:t>d’investissement et 90% des dépenses de fonctionnement</a:t>
            </a:r>
            <a:r>
              <a:rPr lang="fr-FR" dirty="0" smtClean="0"/>
              <a:t>.</a:t>
            </a:r>
            <a:endParaRPr lang="fr-FR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dirty="0"/>
              <a:t>• Pour les autres projets : soutien de la Région plafonné à 90% de </a:t>
            </a:r>
            <a:r>
              <a:rPr lang="fr-FR" dirty="0" smtClean="0"/>
              <a:t>l’assiette </a:t>
            </a:r>
            <a:r>
              <a:rPr lang="fr-FR" dirty="0" err="1" smtClean="0"/>
              <a:t>subventionnable</a:t>
            </a:r>
            <a:r>
              <a:rPr lang="fr-FR" dirty="0" smtClean="0"/>
              <a:t> </a:t>
            </a:r>
            <a:r>
              <a:rPr lang="fr-FR" dirty="0"/>
              <a:t>avec participation minimum de 10% de la part </a:t>
            </a:r>
            <a:r>
              <a:rPr lang="fr-FR" dirty="0" smtClean="0"/>
              <a:t>des établissements.</a:t>
            </a:r>
            <a:endParaRPr lang="fr-FR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dirty="0"/>
              <a:t>• Seuils compris entre 2 000 € et 8 000 € en fonctionnement </a:t>
            </a:r>
            <a:r>
              <a:rPr lang="fr-FR" dirty="0" smtClean="0"/>
              <a:t>et entre </a:t>
            </a:r>
            <a:r>
              <a:rPr lang="fr-FR" dirty="0"/>
              <a:t>1 000 € et 5 000 € en investissement.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090" y="3116666"/>
            <a:ext cx="2013061" cy="15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46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98" y="8425"/>
            <a:ext cx="7849651" cy="85464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Génération+ « Lycée et Nature »</a:t>
            </a:r>
            <a:endParaRPr lang="fr-FR" sz="1800" dirty="0">
              <a:solidFill>
                <a:srgbClr val="0A308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5298" y="1066112"/>
            <a:ext cx="6901482" cy="226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2000" b="1" u="sng" dirty="0" smtClean="0"/>
              <a:t>Modalités financières (suite) 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2000" dirty="0"/>
              <a:t>• Dépenses éligibles : matériels et fournitures, </a:t>
            </a:r>
            <a:r>
              <a:rPr lang="fr-FR" sz="2000" dirty="0" smtClean="0"/>
              <a:t>intervenants extérieurs</a:t>
            </a:r>
            <a:r>
              <a:rPr lang="fr-FR" sz="2000" dirty="0"/>
              <a:t>, 50 % maxi du coût de visites, 20 % max du </a:t>
            </a:r>
            <a:r>
              <a:rPr lang="fr-FR" sz="2000" dirty="0" smtClean="0"/>
              <a:t>coût d’organisation </a:t>
            </a:r>
            <a:r>
              <a:rPr lang="fr-FR" sz="2000" dirty="0"/>
              <a:t>de manifestations…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2000" dirty="0"/>
              <a:t>• Dépenses non éligibles : frais de gestion, de structure, charges </a:t>
            </a:r>
            <a:r>
              <a:rPr lang="fr-FR" sz="2000" dirty="0" smtClean="0"/>
              <a:t>de personnel</a:t>
            </a:r>
            <a:r>
              <a:rPr lang="fr-FR" sz="2000" dirty="0"/>
              <a:t>, projets ponctuels, frais de réception…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888" y="1221196"/>
            <a:ext cx="1632121" cy="24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83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98" y="8425"/>
            <a:ext cx="7849651" cy="85464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Génération+ « Lycée et Nature »</a:t>
            </a:r>
            <a:endParaRPr lang="fr-FR" sz="1800" dirty="0">
              <a:solidFill>
                <a:srgbClr val="0A308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8152" y="788725"/>
            <a:ext cx="6866532" cy="269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fr-FR" b="1" u="sng" dirty="0" smtClean="0"/>
              <a:t>Dépôt des dossiers </a:t>
            </a:r>
            <a:r>
              <a:rPr lang="fr-FR" u="sng" dirty="0" smtClean="0"/>
              <a:t>:</a:t>
            </a:r>
            <a:r>
              <a:rPr lang="fr-FR" dirty="0" smtClean="0"/>
              <a:t> sur </a:t>
            </a:r>
            <a:r>
              <a:rPr lang="fr-FR" dirty="0"/>
              <a:t>la plateforme « aides en ligne » via </a:t>
            </a:r>
            <a:r>
              <a:rPr lang="fr-FR" dirty="0" err="1"/>
              <a:t>elycée</a:t>
            </a: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u="sng" dirty="0">
                <a:hlinkClick r:id="rId4"/>
              </a:rPr>
              <a:t>https://elycee.hautsdefrance.fr/connexion/login</a:t>
            </a:r>
            <a:endParaRPr lang="fr-FR" u="sng" dirty="0"/>
          </a:p>
          <a:p>
            <a:pPr>
              <a:lnSpc>
                <a:spcPct val="110000"/>
              </a:lnSpc>
            </a:pPr>
            <a:r>
              <a:rPr lang="fr-FR" sz="1000" b="1" u="sng" dirty="0" smtClean="0"/>
              <a:t>   </a:t>
            </a:r>
            <a:endParaRPr lang="fr-FR" sz="1000" b="1" u="sng" dirty="0"/>
          </a:p>
          <a:p>
            <a:pPr>
              <a:lnSpc>
                <a:spcPct val="110000"/>
              </a:lnSpc>
            </a:pPr>
            <a:r>
              <a:rPr lang="fr-FR" b="1" u="sng" dirty="0" smtClean="0"/>
              <a:t>Contact :</a:t>
            </a:r>
          </a:p>
          <a:p>
            <a:pPr>
              <a:lnSpc>
                <a:spcPct val="110000"/>
              </a:lnSpc>
            </a:pPr>
            <a:r>
              <a:rPr lang="fr-FR" sz="1600" b="1" i="1" dirty="0" smtClean="0">
                <a:solidFill>
                  <a:srgbClr val="0070C0"/>
                </a:solidFill>
              </a:rPr>
              <a:t>Marije PRADEL</a:t>
            </a:r>
            <a:endParaRPr lang="fr-FR" sz="1600" b="1" i="1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1600" dirty="0"/>
              <a:t>Chargée de mission écocitoyenneté active pour la </a:t>
            </a:r>
            <a:r>
              <a:rPr lang="fr-FR" sz="1600" dirty="0" smtClean="0"/>
              <a:t>nature</a:t>
            </a:r>
          </a:p>
          <a:p>
            <a:pPr>
              <a:lnSpc>
                <a:spcPct val="110000"/>
              </a:lnSpc>
            </a:pPr>
            <a:r>
              <a:rPr lang="fr-FR" sz="1600" dirty="0"/>
              <a:t>Direction </a:t>
            </a:r>
            <a:r>
              <a:rPr lang="fr-FR" sz="1600" dirty="0" smtClean="0"/>
              <a:t>de l’Eau et de </a:t>
            </a:r>
            <a:r>
              <a:rPr lang="fr-FR" sz="1600" dirty="0"/>
              <a:t>la </a:t>
            </a:r>
            <a:r>
              <a:rPr lang="fr-FR" sz="1600" dirty="0" smtClean="0"/>
              <a:t>Biodiversité - Service </a:t>
            </a:r>
            <a:r>
              <a:rPr lang="fr-FR" sz="1600" dirty="0"/>
              <a:t>connaissance et écocitoyenneté</a:t>
            </a:r>
          </a:p>
          <a:p>
            <a:pPr>
              <a:lnSpc>
                <a:spcPct val="110000"/>
              </a:lnSpc>
            </a:pPr>
            <a:r>
              <a:rPr lang="fr-FR" sz="1600" dirty="0" smtClean="0">
                <a:hlinkClick r:id="rId5"/>
              </a:rPr>
              <a:t>lyceeetnature@hautsdefrance.fr</a:t>
            </a:r>
            <a:r>
              <a:rPr lang="fr-FR" sz="1600" dirty="0" smtClean="0"/>
              <a:t>  - </a:t>
            </a:r>
            <a:r>
              <a:rPr lang="fr-FR" sz="1600" dirty="0"/>
              <a:t>03 74 27 16 14</a:t>
            </a:r>
          </a:p>
          <a:p>
            <a:pPr>
              <a:lnSpc>
                <a:spcPct val="110000"/>
              </a:lnSpc>
            </a:pPr>
            <a:r>
              <a:rPr lang="fr-FR" sz="1000" dirty="0" smtClean="0"/>
              <a:t>     </a:t>
            </a:r>
            <a:endParaRPr lang="fr-FR" sz="1000" dirty="0"/>
          </a:p>
          <a:p>
            <a:pPr>
              <a:lnSpc>
                <a:spcPct val="110000"/>
              </a:lnSpc>
            </a:pPr>
            <a:r>
              <a:rPr lang="fr-FR" sz="1600" dirty="0" smtClean="0"/>
              <a:t>Et aussi, pour </a:t>
            </a:r>
            <a:r>
              <a:rPr lang="fr-FR" sz="1600" dirty="0"/>
              <a:t>vous aider </a:t>
            </a:r>
            <a:r>
              <a:rPr lang="fr-FR" sz="1600" dirty="0" smtClean="0"/>
              <a:t>: </a:t>
            </a:r>
            <a:r>
              <a:rPr lang="fr-FR" sz="1600" dirty="0" smtClean="0">
                <a:hlinkClick r:id="rId6"/>
              </a:rPr>
              <a:t>http://www.enrx.fr/Ecocitoyennete/Lycees-naturels</a:t>
            </a:r>
            <a:r>
              <a:rPr lang="fr-FR" sz="1600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830" y="1609612"/>
            <a:ext cx="1861529" cy="27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2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3" y="1110771"/>
            <a:ext cx="8757424" cy="2502224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400" dirty="0" smtClean="0"/>
              <a:t>Subvention </a:t>
            </a:r>
            <a:r>
              <a:rPr lang="fr-FR" sz="1400" dirty="0"/>
              <a:t>à l’association Landestini pour la déclinaison régionale de la coupe de France </a:t>
            </a:r>
            <a:r>
              <a:rPr lang="fr-FR" sz="1400" dirty="0" smtClean="0"/>
              <a:t>du Potager</a:t>
            </a:r>
            <a:r>
              <a:rPr lang="fr-FR" sz="1400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400" dirty="0"/>
              <a:t>L’objectif est de créer et/ou entretenir un potager </a:t>
            </a:r>
            <a:r>
              <a:rPr lang="fr-FR" sz="1400" dirty="0" smtClean="0"/>
              <a:t>au </a:t>
            </a:r>
            <a:r>
              <a:rPr lang="fr-FR" sz="1400" dirty="0"/>
              <a:t>sein de l’établissement </a:t>
            </a:r>
            <a:r>
              <a:rPr lang="fr-FR" sz="1400" dirty="0" smtClean="0"/>
              <a:t>ou à </a:t>
            </a:r>
            <a:r>
              <a:rPr lang="fr-FR" sz="1400" dirty="0"/>
              <a:t>proximité.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400" dirty="0"/>
              <a:t>Ce projet collectif « les mains dans la terre » promeut des valeurs de solidarité, partage </a:t>
            </a:r>
            <a:r>
              <a:rPr lang="fr-FR" sz="1400" dirty="0" smtClean="0"/>
              <a:t>et entraide </a:t>
            </a:r>
            <a:r>
              <a:rPr lang="fr-FR" sz="1400" dirty="0"/>
              <a:t>qui réunit les élèves et les équipes pédagogiques, de restauration et d’entretien </a:t>
            </a:r>
            <a:r>
              <a:rPr lang="fr-FR" sz="1400" dirty="0" smtClean="0"/>
              <a:t>des établissements</a:t>
            </a:r>
            <a:r>
              <a:rPr lang="fr-FR" sz="1400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400" dirty="0"/>
              <a:t>Tous les établissements de la Région peuvent participer à cette </a:t>
            </a:r>
            <a:r>
              <a:rPr lang="fr-FR" sz="1400" dirty="0" smtClean="0"/>
              <a:t>coupe régionale.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400" b="1" u="sng" dirty="0"/>
              <a:t>Inscription </a:t>
            </a:r>
            <a:r>
              <a:rPr lang="fr-FR" sz="1400" dirty="0"/>
              <a:t>: </a:t>
            </a:r>
            <a:r>
              <a:rPr lang="fr-FR" sz="1400" dirty="0">
                <a:hlinkClick r:id="rId4"/>
              </a:rPr>
              <a:t>https://</a:t>
            </a:r>
            <a:r>
              <a:rPr lang="fr-FR" sz="1400" dirty="0" smtClean="0">
                <a:hlinkClick r:id="rId4"/>
              </a:rPr>
              <a:t>bit.ly/coupepotager</a:t>
            </a:r>
            <a:r>
              <a:rPr lang="fr-FR" sz="1400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400" b="1" u="sng" dirty="0" smtClean="0"/>
              <a:t>Contact : </a:t>
            </a:r>
            <a:r>
              <a:rPr lang="fr-FR" sz="1400" b="1" i="1" dirty="0" smtClean="0">
                <a:solidFill>
                  <a:srgbClr val="0070C0"/>
                </a:solidFill>
              </a:rPr>
              <a:t>Marie-France CARPENTIER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400" dirty="0" smtClean="0"/>
              <a:t>Chargée de Mission – Direction des Politiques Educatives – Service Actions Educatives et accompagnement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400" dirty="0" smtClean="0">
                <a:hlinkClick r:id="rId5"/>
              </a:rPr>
              <a:t>Marie-France.Carpentier@hautsdefrance.fr</a:t>
            </a:r>
            <a:r>
              <a:rPr lang="fr-FR" sz="1400" dirty="0" smtClean="0"/>
              <a:t> – 03 74 27 37 08</a:t>
            </a:r>
            <a:endParaRPr lang="fr-FR" sz="14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3" y="8425"/>
            <a:ext cx="7884226" cy="1102346"/>
          </a:xfrm>
        </p:spPr>
        <p:txBody>
          <a:bodyPr>
            <a:normAutofit fontScale="90000"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700" dirty="0">
                <a:solidFill>
                  <a:srgbClr val="0A3083"/>
                </a:solidFill>
              </a:rPr>
              <a:t>Génération+ </a:t>
            </a:r>
            <a:r>
              <a:rPr lang="fr-FR" sz="2700" dirty="0" smtClean="0">
                <a:solidFill>
                  <a:srgbClr val="0A3083"/>
                </a:solidFill>
              </a:rPr>
              <a:t>« Lycée </a:t>
            </a:r>
            <a:r>
              <a:rPr lang="fr-FR" sz="2700" dirty="0">
                <a:solidFill>
                  <a:srgbClr val="0A3083"/>
                </a:solidFill>
              </a:rPr>
              <a:t>et </a:t>
            </a:r>
            <a:r>
              <a:rPr lang="fr-FR" sz="2700" dirty="0" smtClean="0">
                <a:solidFill>
                  <a:srgbClr val="0A3083"/>
                </a:solidFill>
              </a:rPr>
              <a:t>Nature »</a:t>
            </a:r>
            <a:br>
              <a:rPr lang="fr-FR" sz="2700" dirty="0" smtClean="0">
                <a:solidFill>
                  <a:srgbClr val="0A3083"/>
                </a:solidFill>
              </a:rPr>
            </a:br>
            <a:r>
              <a:rPr lang="fr-FR" sz="2700" dirty="0" smtClean="0">
                <a:solidFill>
                  <a:srgbClr val="0A3083"/>
                </a:solidFill>
              </a:rPr>
              <a:t>     Un </a:t>
            </a:r>
            <a:r>
              <a:rPr lang="fr-FR" sz="2700" dirty="0">
                <a:solidFill>
                  <a:srgbClr val="0A3083"/>
                </a:solidFill>
              </a:rPr>
              <a:t>dispositif complémentaire : </a:t>
            </a:r>
            <a:br>
              <a:rPr lang="fr-FR" sz="2700" dirty="0">
                <a:solidFill>
                  <a:srgbClr val="0A3083"/>
                </a:solidFill>
              </a:rPr>
            </a:br>
            <a:r>
              <a:rPr lang="fr-FR" sz="2700" dirty="0" smtClean="0">
                <a:solidFill>
                  <a:srgbClr val="0A3083"/>
                </a:solidFill>
              </a:rPr>
              <a:t>          « La </a:t>
            </a:r>
            <a:r>
              <a:rPr lang="fr-FR" sz="2700" dirty="0">
                <a:solidFill>
                  <a:srgbClr val="0A3083"/>
                </a:solidFill>
              </a:rPr>
              <a:t>Coupe du Potager des </a:t>
            </a:r>
            <a:r>
              <a:rPr lang="fr-FR" sz="2700" dirty="0" smtClean="0">
                <a:solidFill>
                  <a:srgbClr val="0A3083"/>
                </a:solidFill>
              </a:rPr>
              <a:t>Hauts-de-France »</a:t>
            </a:r>
            <a:endParaRPr lang="fr-FR" sz="27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65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2" y="1144858"/>
            <a:ext cx="8757424" cy="2497873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b="1" u="sng" dirty="0" smtClean="0"/>
              <a:t>Exemple de projet :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fr-FR" dirty="0"/>
          </a:p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Lycée Pasteur de Lille</a:t>
            </a:r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dirty="0" smtClean="0"/>
              <a:t>Un lycée engagé pour la biodiversité</a:t>
            </a:r>
            <a:endParaRPr lang="fr-FR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fr-FR" sz="11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0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>
                <a:solidFill>
                  <a:srgbClr val="0A3083"/>
                </a:solidFill>
              </a:rPr>
              <a:t>Génération+ </a:t>
            </a:r>
            <a:r>
              <a:rPr lang="fr-FR" sz="3200" dirty="0" smtClean="0">
                <a:solidFill>
                  <a:srgbClr val="0A3083"/>
                </a:solidFill>
              </a:rPr>
              <a:t>« Lycée et Nature »</a:t>
            </a:r>
            <a:endParaRPr lang="fr-FR" sz="32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96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3" y="999025"/>
            <a:ext cx="8794688" cy="524264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2000" dirty="0"/>
              <a:t>REV3 : Une dynamique régionale multi </a:t>
            </a:r>
            <a:r>
              <a:rPr lang="fr-FR" sz="2000" dirty="0" smtClean="0"/>
              <a:t>acteurs </a:t>
            </a:r>
            <a:r>
              <a:rPr lang="fr-FR" sz="2000" dirty="0"/>
              <a:t>s’inscrivant dans les ODD …</a:t>
            </a:r>
          </a:p>
          <a:p>
            <a:endParaRPr lang="fr-FR" sz="20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8425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Génération+ « Rev3 »</a:t>
            </a:r>
            <a:endParaRPr lang="fr-FR" sz="1800" dirty="0">
              <a:solidFill>
                <a:srgbClr val="0A3083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636" y="1989625"/>
            <a:ext cx="2754775" cy="2928395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2" y="1344869"/>
            <a:ext cx="6039913" cy="2112009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FR" sz="2000" dirty="0" smtClean="0"/>
              <a:t>… </a:t>
            </a:r>
            <a:r>
              <a:rPr lang="fr-FR" sz="2000" dirty="0"/>
              <a:t>mais selon une orientation plutôt économique</a:t>
            </a:r>
          </a:p>
          <a:p>
            <a:r>
              <a:rPr lang="fr-FR" sz="2000" dirty="0"/>
              <a:t>(transition vers un nouveau modèle de développement).</a:t>
            </a:r>
          </a:p>
          <a:p>
            <a:r>
              <a:rPr lang="fr-FR" sz="2000" dirty="0"/>
              <a:t>Ne sont pas traitées : la biodiversité et </a:t>
            </a:r>
            <a:r>
              <a:rPr lang="fr-FR" sz="2000" dirty="0" smtClean="0"/>
              <a:t>les questions </a:t>
            </a:r>
            <a:r>
              <a:rPr lang="fr-FR" sz="2000" dirty="0"/>
              <a:t>liées aux droits </a:t>
            </a:r>
            <a:r>
              <a:rPr lang="fr-FR" sz="2000" dirty="0" smtClean="0"/>
              <a:t>humains (</a:t>
            </a:r>
            <a:r>
              <a:rPr lang="fr-FR" sz="2000" dirty="0"/>
              <a:t>genre, démocratie, justice…).</a:t>
            </a:r>
          </a:p>
        </p:txBody>
      </p:sp>
    </p:spTree>
    <p:extLst>
      <p:ext uri="{BB962C8B-B14F-4D97-AF65-F5344CB8AC3E}">
        <p14:creationId xmlns:p14="http://schemas.microsoft.com/office/powerpoint/2010/main" val="2450624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3" y="999024"/>
            <a:ext cx="8794688" cy="2606537"/>
          </a:xfrm>
          <a:noFill/>
        </p:spPr>
        <p:txBody>
          <a:bodyPr>
            <a:normAutofit fontScale="92500" lnSpcReduction="10000"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000" b="1" u="sng" dirty="0"/>
              <a:t>Une double finalité </a:t>
            </a:r>
            <a:r>
              <a:rPr lang="fr-FR" sz="2000" dirty="0"/>
              <a:t>: contribuer à la lutte contre / adaptation </a:t>
            </a:r>
            <a:r>
              <a:rPr lang="fr-FR" sz="2000" dirty="0" smtClean="0"/>
              <a:t>au changement </a:t>
            </a:r>
            <a:r>
              <a:rPr lang="fr-FR" sz="2000" dirty="0"/>
              <a:t>climatique tout en développant activités et emplois.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000" b="1" u="sng" dirty="0"/>
              <a:t>Un objectif </a:t>
            </a:r>
            <a:r>
              <a:rPr lang="fr-FR" sz="2000" dirty="0"/>
              <a:t>: construire un modèle de développement </a:t>
            </a:r>
            <a:r>
              <a:rPr lang="fr-FR" sz="2000" dirty="0" smtClean="0"/>
              <a:t>régional fondé </a:t>
            </a:r>
            <a:r>
              <a:rPr lang="fr-FR" sz="2000" dirty="0"/>
              <a:t>sur 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sz="2000" dirty="0"/>
              <a:t>-   La </a:t>
            </a:r>
            <a:r>
              <a:rPr lang="fr-FR" sz="2000" dirty="0" err="1"/>
              <a:t>décarbonation</a:t>
            </a:r>
            <a:r>
              <a:rPr lang="fr-FR" sz="2000" dirty="0"/>
              <a:t> </a:t>
            </a:r>
            <a:r>
              <a:rPr lang="fr-FR" sz="2000" dirty="0" smtClean="0"/>
              <a:t>(</a:t>
            </a:r>
            <a:r>
              <a:rPr lang="fr-FR" sz="2000" dirty="0"/>
              <a:t>matières premières, énergies, </a:t>
            </a:r>
            <a:r>
              <a:rPr lang="fr-FR" sz="2000" dirty="0" err="1"/>
              <a:t>process</a:t>
            </a:r>
            <a:r>
              <a:rPr lang="fr-FR" sz="2000" dirty="0"/>
              <a:t>),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fr-FR" sz="2000" dirty="0"/>
              <a:t>La </a:t>
            </a:r>
            <a:r>
              <a:rPr lang="fr-FR" sz="2000" dirty="0" smtClean="0"/>
              <a:t>préservation des ressources </a:t>
            </a:r>
            <a:r>
              <a:rPr lang="fr-FR" sz="2000" dirty="0"/>
              <a:t>(matières premières, énergies, sols, eau…),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fr-FR" sz="2000" dirty="0"/>
              <a:t>L’émergence de nouvelles communautés de partage (services, biens, flux, connaissances…).</a:t>
            </a:r>
          </a:p>
          <a:p>
            <a:endParaRPr lang="fr-FR" sz="20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8425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« Rev3 »</a:t>
            </a:r>
            <a:endParaRPr lang="fr-FR" sz="18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50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292" y="2693755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8425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« Rev3 »</a:t>
            </a:r>
            <a:endParaRPr lang="fr-FR" sz="1800" dirty="0">
              <a:solidFill>
                <a:srgbClr val="0A308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0722" y="782214"/>
            <a:ext cx="220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Contours :</a:t>
            </a:r>
            <a:endParaRPr lang="fr-FR" b="1" u="sng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969000407"/>
              </p:ext>
            </p:extLst>
          </p:nvPr>
        </p:nvGraphicFramePr>
        <p:xfrm>
          <a:off x="896747" y="322579"/>
          <a:ext cx="3425073" cy="275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1967186032"/>
              </p:ext>
            </p:extLst>
          </p:nvPr>
        </p:nvGraphicFramePr>
        <p:xfrm>
          <a:off x="5339947" y="322579"/>
          <a:ext cx="3804053" cy="2899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Explosion 1 16"/>
          <p:cNvSpPr/>
          <p:nvPr/>
        </p:nvSpPr>
        <p:spPr>
          <a:xfrm>
            <a:off x="4110016" y="1151546"/>
            <a:ext cx="1709790" cy="1244219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smtClean="0">
                <a:solidFill>
                  <a:schemeClr val="bg2">
                    <a:lumMod val="50000"/>
                  </a:schemeClr>
                </a:solidFill>
              </a:rPr>
              <a:t>Enjeux sociaux et sociétaux</a:t>
            </a:r>
            <a:endParaRPr lang="fr-FR" sz="1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97795" y="2472778"/>
            <a:ext cx="109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Champs :</a:t>
            </a:r>
            <a:endParaRPr lang="fr-FR" b="1" u="sng" dirty="0"/>
          </a:p>
        </p:txBody>
      </p:sp>
      <p:sp>
        <p:nvSpPr>
          <p:cNvPr id="21" name="Ellipse 20"/>
          <p:cNvSpPr/>
          <p:nvPr/>
        </p:nvSpPr>
        <p:spPr>
          <a:xfrm>
            <a:off x="565615" y="3100842"/>
            <a:ext cx="1522040" cy="531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smtClean="0"/>
              <a:t>Agriculture</a:t>
            </a:r>
          </a:p>
          <a:p>
            <a:pPr algn="ctr"/>
            <a:r>
              <a:rPr lang="fr-FR" sz="1300" dirty="0" smtClean="0"/>
              <a:t>Alimentation</a:t>
            </a:r>
            <a:endParaRPr lang="fr-FR" sz="1300" dirty="0"/>
          </a:p>
        </p:txBody>
      </p:sp>
      <p:sp>
        <p:nvSpPr>
          <p:cNvPr id="22" name="Ellipse 21"/>
          <p:cNvSpPr/>
          <p:nvPr/>
        </p:nvSpPr>
        <p:spPr>
          <a:xfrm>
            <a:off x="2140944" y="2991028"/>
            <a:ext cx="1167194" cy="34937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smtClean="0"/>
              <a:t>Bâtiment</a:t>
            </a:r>
            <a:endParaRPr lang="fr-FR" sz="1300" dirty="0"/>
          </a:p>
        </p:txBody>
      </p:sp>
      <p:sp>
        <p:nvSpPr>
          <p:cNvPr id="23" name="Ellipse 22"/>
          <p:cNvSpPr/>
          <p:nvPr/>
        </p:nvSpPr>
        <p:spPr>
          <a:xfrm>
            <a:off x="2554214" y="3490261"/>
            <a:ext cx="1207360" cy="3248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smtClean="0"/>
              <a:t>Tourisme</a:t>
            </a:r>
            <a:endParaRPr lang="fr-FR" sz="1300" dirty="0"/>
          </a:p>
        </p:txBody>
      </p:sp>
      <p:sp>
        <p:nvSpPr>
          <p:cNvPr id="24" name="Ellipse 23"/>
          <p:cNvSpPr/>
          <p:nvPr/>
        </p:nvSpPr>
        <p:spPr>
          <a:xfrm>
            <a:off x="3644105" y="2979210"/>
            <a:ext cx="1062500" cy="36205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smtClean="0"/>
              <a:t>Mobilité</a:t>
            </a:r>
            <a:endParaRPr lang="fr-FR" sz="1300" dirty="0"/>
          </a:p>
        </p:txBody>
      </p:sp>
      <p:sp>
        <p:nvSpPr>
          <p:cNvPr id="25" name="Ellipse 24"/>
          <p:cNvSpPr/>
          <p:nvPr/>
        </p:nvSpPr>
        <p:spPr>
          <a:xfrm>
            <a:off x="6555623" y="2989685"/>
            <a:ext cx="1470263" cy="45405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smtClean="0"/>
              <a:t>Services à la personne</a:t>
            </a:r>
            <a:endParaRPr lang="fr-FR" sz="1300" dirty="0"/>
          </a:p>
        </p:txBody>
      </p:sp>
      <p:sp>
        <p:nvSpPr>
          <p:cNvPr id="26" name="Ellipse 25"/>
          <p:cNvSpPr/>
          <p:nvPr/>
        </p:nvSpPr>
        <p:spPr>
          <a:xfrm>
            <a:off x="5164983" y="3021072"/>
            <a:ext cx="1138495" cy="34582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smtClean="0"/>
              <a:t>Industrie</a:t>
            </a:r>
            <a:endParaRPr lang="fr-FR" sz="1300" dirty="0"/>
          </a:p>
        </p:txBody>
      </p:sp>
      <p:sp>
        <p:nvSpPr>
          <p:cNvPr id="27" name="Ellipse 26"/>
          <p:cNvSpPr/>
          <p:nvPr/>
        </p:nvSpPr>
        <p:spPr>
          <a:xfrm>
            <a:off x="4156205" y="3438304"/>
            <a:ext cx="1380064" cy="36552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smtClean="0"/>
              <a:t>Numérique</a:t>
            </a:r>
            <a:endParaRPr lang="fr-FR" sz="1300" dirty="0"/>
          </a:p>
        </p:txBody>
      </p:sp>
      <p:sp>
        <p:nvSpPr>
          <p:cNvPr id="28" name="Ellipse 27"/>
          <p:cNvSpPr/>
          <p:nvPr/>
        </p:nvSpPr>
        <p:spPr>
          <a:xfrm>
            <a:off x="5930900" y="3509710"/>
            <a:ext cx="772379" cy="41477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 smtClean="0"/>
              <a:t>etc…</a:t>
            </a:r>
            <a:endParaRPr lang="fr-FR" sz="1300" dirty="0"/>
          </a:p>
        </p:txBody>
      </p:sp>
      <p:sp>
        <p:nvSpPr>
          <p:cNvPr id="2" name="Rectangle 1"/>
          <p:cNvSpPr/>
          <p:nvPr/>
        </p:nvSpPr>
        <p:spPr>
          <a:xfrm>
            <a:off x="3024316" y="482202"/>
            <a:ext cx="1472468" cy="389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err="1" smtClean="0"/>
              <a:t>Décarbonation</a:t>
            </a:r>
            <a:endParaRPr lang="fr-FR" sz="1500" dirty="0"/>
          </a:p>
        </p:txBody>
      </p:sp>
      <p:sp>
        <p:nvSpPr>
          <p:cNvPr id="20" name="Rectangle 19"/>
          <p:cNvSpPr/>
          <p:nvPr/>
        </p:nvSpPr>
        <p:spPr>
          <a:xfrm>
            <a:off x="5418034" y="469068"/>
            <a:ext cx="1258836" cy="389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Ressources</a:t>
            </a: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06783" y="482202"/>
            <a:ext cx="716256" cy="3891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</a:rPr>
              <a:t>Enjeux</a:t>
            </a:r>
            <a:endParaRPr lang="fr-FR" sz="1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0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4410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37893" y="1110771"/>
            <a:ext cx="8645912" cy="2520998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fr-FR" dirty="0"/>
              <a:t>La Région souhaite apporter aux jeunes les moyens de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fr-FR" dirty="0"/>
              <a:t>s’ouvrir à la vie et contribuer à la réussite de tous les </a:t>
            </a:r>
            <a:r>
              <a:rPr lang="fr-FR" dirty="0" smtClean="0"/>
              <a:t>lycéens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fr-FR" sz="1000" dirty="0" smtClean="0"/>
              <a:t>  </a:t>
            </a:r>
            <a:endParaRPr lang="fr-FR" sz="1000" dirty="0"/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fr-FR" dirty="0" smtClean="0"/>
              <a:t>            une </a:t>
            </a:r>
            <a:r>
              <a:rPr lang="fr-FR" dirty="0"/>
              <a:t>priorité que la Région entend accompagner et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fr-FR" dirty="0"/>
              <a:t>développer à travers le programme Génération+</a:t>
            </a:r>
            <a:endParaRPr lang="fr-FR" sz="33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893" y="8425"/>
            <a:ext cx="7847056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solidFill>
                  <a:srgbClr val="0A3083"/>
                </a:solidFill>
              </a:rPr>
              <a:t>Introduction : l’action éducative</a:t>
            </a:r>
            <a:endParaRPr lang="fr-FR" dirty="0">
              <a:solidFill>
                <a:srgbClr val="0A3083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371708" y="2449278"/>
            <a:ext cx="847492" cy="289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262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3" y="884664"/>
            <a:ext cx="8794688" cy="2720898"/>
          </a:xfrm>
          <a:noFill/>
        </p:spPr>
        <p:txBody>
          <a:bodyPr>
            <a:normAutofit lnSpcReduction="10000"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1800" b="1" u="sng" dirty="0" smtClean="0"/>
              <a:t>Modalités financières 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1800" dirty="0" smtClean="0"/>
              <a:t>Deux subventions mobilisables par projet selon les besoins :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fr-FR" sz="1800" dirty="0" smtClean="0"/>
              <a:t>Pour les dépenses </a:t>
            </a:r>
            <a:r>
              <a:rPr lang="fr-FR" sz="1800" dirty="0"/>
              <a:t>de fonctionnement (prestations, frais de transport, visites, matériels pédagogiques</a:t>
            </a:r>
            <a:r>
              <a:rPr lang="fr-FR" sz="1800" dirty="0" smtClean="0"/>
              <a:t>…). Max 3 500 €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fr-FR" sz="1800" dirty="0" smtClean="0"/>
              <a:t>Pour les dépenses d’investissement (acquisition de gros matériel, équipement…). Max : 2 000 €</a:t>
            </a:r>
            <a:endParaRPr lang="fr-FR" sz="18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1800" dirty="0" smtClean="0"/>
              <a:t>Subventions régionales </a:t>
            </a:r>
            <a:r>
              <a:rPr lang="fr-FR" sz="1800" dirty="0"/>
              <a:t>dans la limite de 90% du montant </a:t>
            </a:r>
            <a:r>
              <a:rPr lang="fr-FR" sz="1800" dirty="0" err="1" smtClean="0"/>
              <a:t>subventionnable</a:t>
            </a:r>
            <a:r>
              <a:rPr lang="fr-FR" sz="1800" dirty="0" smtClean="0"/>
              <a:t>. </a:t>
            </a:r>
            <a:endParaRPr lang="fr-FR" sz="18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8425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Génération+ « Rev3 »</a:t>
            </a:r>
            <a:endParaRPr lang="fr-FR" sz="18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19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3" y="884664"/>
            <a:ext cx="8794688" cy="2720898"/>
          </a:xfrm>
          <a:noFill/>
        </p:spPr>
        <p:txBody>
          <a:bodyPr>
            <a:normAutofit lnSpcReduction="10000"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800" b="1" u="sng" dirty="0"/>
              <a:t>Modalités de dépôt </a:t>
            </a:r>
            <a:r>
              <a:rPr lang="fr-FR" sz="1800" b="1" u="sng" dirty="0" smtClean="0"/>
              <a:t>:</a:t>
            </a:r>
            <a:r>
              <a:rPr lang="fr-FR" sz="1800" dirty="0" smtClean="0"/>
              <a:t> sur la plateforme «</a:t>
            </a:r>
            <a:r>
              <a:rPr lang="fr-FR" sz="1800" dirty="0"/>
              <a:t> aides en ligne » via </a:t>
            </a:r>
            <a:r>
              <a:rPr lang="fr-FR" sz="1800" dirty="0" err="1" smtClean="0"/>
              <a:t>elycée</a:t>
            </a:r>
            <a:endParaRPr lang="fr-FR" sz="18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800" dirty="0" smtClean="0"/>
              <a:t> </a:t>
            </a:r>
            <a:r>
              <a:rPr lang="fr-FR" sz="1800" u="sng" dirty="0">
                <a:hlinkClick r:id="rId4"/>
              </a:rPr>
              <a:t>https://elycee.hautsdefrance.fr/connexion/login</a:t>
            </a:r>
            <a:endParaRPr lang="fr-FR" sz="1800" u="sng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1800" u="sng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b="1" u="sng" dirty="0" smtClean="0"/>
              <a:t>Contact 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b="1" i="1" dirty="0" smtClean="0">
                <a:solidFill>
                  <a:srgbClr val="0070C0"/>
                </a:solidFill>
              </a:rPr>
              <a:t>Frédéric </a:t>
            </a:r>
            <a:r>
              <a:rPr lang="fr-FR" sz="1800" b="1" i="1" dirty="0">
                <a:solidFill>
                  <a:srgbClr val="0070C0"/>
                </a:solidFill>
              </a:rPr>
              <a:t>MARQUET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dirty="0"/>
              <a:t>Responsable de </a:t>
            </a:r>
            <a:r>
              <a:rPr lang="fr-FR" sz="1800" dirty="0" smtClean="0"/>
              <a:t>projet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dirty="0"/>
              <a:t>Direction REV3 - Service attractivité et proximité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dirty="0" smtClean="0">
                <a:hlinkClick r:id="rId5"/>
              </a:rPr>
              <a:t>frederic.marquet@hautsdefrance.fr</a:t>
            </a:r>
            <a:r>
              <a:rPr lang="fr-FR" sz="1800" dirty="0" smtClean="0"/>
              <a:t> - </a:t>
            </a:r>
            <a:r>
              <a:rPr lang="fr-FR" sz="1800" dirty="0"/>
              <a:t>03 74 27 39 13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18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</a:pPr>
            <a:endParaRPr lang="fr-FR" sz="18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8425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Génération+ « Rev3 »</a:t>
            </a:r>
            <a:endParaRPr lang="fr-FR" sz="1800" dirty="0">
              <a:solidFill>
                <a:srgbClr val="0A3083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497" y="1682984"/>
            <a:ext cx="2543711" cy="231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04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74656" y="692833"/>
            <a:ext cx="8794688" cy="2973311"/>
          </a:xfrm>
          <a:noFill/>
        </p:spPr>
        <p:txBody>
          <a:bodyPr>
            <a:normAutofit fontScale="92500" lnSpcReduction="20000"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700" dirty="0" smtClean="0"/>
              <a:t>Accompagnement des équipes Cuisine par le </a:t>
            </a:r>
            <a:r>
              <a:rPr lang="fr-FR" sz="1700" u="sng" dirty="0"/>
              <a:t>secteur restauration </a:t>
            </a:r>
            <a:r>
              <a:rPr lang="fr-FR" sz="1700" u="sng" dirty="0" smtClean="0"/>
              <a:t>(Direction </a:t>
            </a:r>
            <a:r>
              <a:rPr lang="fr-FR" sz="1700" u="sng" dirty="0"/>
              <a:t>du Fonctionnement des </a:t>
            </a:r>
            <a:r>
              <a:rPr lang="fr-FR" sz="1700" u="sng" dirty="0" smtClean="0"/>
              <a:t>Etablissements) </a:t>
            </a:r>
            <a:r>
              <a:rPr lang="fr-FR" sz="1700" dirty="0" smtClean="0"/>
              <a:t>en </a:t>
            </a:r>
            <a:r>
              <a:rPr lang="fr-FR" sz="1700" dirty="0"/>
              <a:t>matière de lutte contre le gaspillage alimentaire et de gestion des </a:t>
            </a:r>
            <a:r>
              <a:rPr lang="fr-FR" sz="1700" dirty="0" err="1" smtClean="0"/>
              <a:t>biodéchets</a:t>
            </a:r>
            <a:r>
              <a:rPr lang="fr-FR" sz="1700" dirty="0" smtClean="0"/>
              <a:t>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700" dirty="0" smtClean="0"/>
              <a:t>Ateliers </a:t>
            </a:r>
            <a:r>
              <a:rPr lang="fr-FR" sz="1700" dirty="0"/>
              <a:t>de sensibilisation sur </a:t>
            </a:r>
            <a:r>
              <a:rPr lang="fr-FR" sz="1700" dirty="0" smtClean="0"/>
              <a:t>l’alimentation </a:t>
            </a:r>
            <a:r>
              <a:rPr lang="fr-FR" sz="1700" dirty="0"/>
              <a:t>durable </a:t>
            </a:r>
            <a:r>
              <a:rPr lang="fr-FR" sz="1700" dirty="0" smtClean="0"/>
              <a:t>à destination des élèves (éco-délégués par exemple) 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700" dirty="0" smtClean="0"/>
              <a:t>Mise </a:t>
            </a:r>
            <a:r>
              <a:rPr lang="fr-FR" sz="1700" dirty="0"/>
              <a:t>en relation avec des acteurs du territoire </a:t>
            </a:r>
            <a:r>
              <a:rPr lang="fr-FR" sz="1700" dirty="0" smtClean="0"/>
              <a:t>pour </a:t>
            </a:r>
            <a:r>
              <a:rPr lang="fr-FR" sz="1700" dirty="0"/>
              <a:t>profiter de la compétence de spécialistes et </a:t>
            </a:r>
            <a:r>
              <a:rPr lang="fr-FR" sz="1700" dirty="0" smtClean="0"/>
              <a:t>bénéficier </a:t>
            </a:r>
            <a:r>
              <a:rPr lang="fr-FR" sz="1700" dirty="0"/>
              <a:t>d’outils adaptés aux jeunes.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1500" b="1" u="sng" dirty="0"/>
              <a:t>Contact :  </a:t>
            </a:r>
            <a:endParaRPr lang="fr-FR" sz="1500" b="1" u="sng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1500" b="1" i="1" dirty="0" smtClean="0">
                <a:solidFill>
                  <a:schemeClr val="accent5">
                    <a:lumMod val="75000"/>
                  </a:schemeClr>
                </a:solidFill>
              </a:rPr>
              <a:t>Cassandre POUILLE 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1500" dirty="0"/>
              <a:t>Chargée de Mission – Direction du Fonctionnement des Etablissements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FR" sz="1500" dirty="0" smtClean="0">
                <a:hlinkClick r:id="rId4"/>
              </a:rPr>
              <a:t>cassandre.pouille@hautsdefrance.fr</a:t>
            </a:r>
            <a:r>
              <a:rPr lang="fr-FR" sz="1500" dirty="0" smtClean="0"/>
              <a:t> - </a:t>
            </a:r>
            <a:r>
              <a:rPr lang="fr-FR" sz="1500" dirty="0"/>
              <a:t>03 74 27 31 45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8425"/>
            <a:ext cx="8021443" cy="9906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200" dirty="0" smtClean="0">
                <a:solidFill>
                  <a:srgbClr val="0A3083"/>
                </a:solidFill>
              </a:rPr>
              <a:t>Articulation Génération+ Rev3 / Restauration scolaire</a:t>
            </a:r>
            <a:br>
              <a:rPr lang="fr-FR" sz="2200" dirty="0" smtClean="0">
                <a:solidFill>
                  <a:srgbClr val="0A3083"/>
                </a:solidFill>
              </a:rPr>
            </a:br>
            <a:r>
              <a:rPr lang="fr-FR" sz="2200" dirty="0" smtClean="0">
                <a:solidFill>
                  <a:srgbClr val="0A3083"/>
                </a:solidFill>
              </a:rPr>
              <a:t>  </a:t>
            </a:r>
            <a:endParaRPr lang="fr-FR" sz="22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95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74656" y="932117"/>
            <a:ext cx="8794688" cy="2720898"/>
          </a:xfrm>
          <a:noFill/>
        </p:spPr>
        <p:txBody>
          <a:bodyPr>
            <a:normAutofit lnSpcReduction="10000"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b="1" dirty="0"/>
              <a:t>La Région accompagne les éco-délégués </a:t>
            </a:r>
            <a:r>
              <a:rPr lang="fr-FR" sz="1600" dirty="0"/>
              <a:t>dans l'exercice de leurs missions.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b="1" dirty="0"/>
              <a:t>La "boîte à outils" donne accès à plus de 60 ressources </a:t>
            </a:r>
            <a:r>
              <a:rPr lang="fr-FR" sz="1600" dirty="0"/>
              <a:t>(produites par la Région ou </a:t>
            </a:r>
            <a:r>
              <a:rPr lang="fr-FR" sz="1600" dirty="0" smtClean="0"/>
              <a:t>par ses </a:t>
            </a:r>
            <a:r>
              <a:rPr lang="fr-FR" sz="1600" dirty="0"/>
              <a:t>partenaires dans le cadre de conventionnements ) en ligne : guides, expositions, études, fiches pratiques ...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b="1" dirty="0"/>
              <a:t>Ces ressources sont téléchargeables gratuitement </a:t>
            </a:r>
            <a:r>
              <a:rPr lang="fr-FR" sz="1600" dirty="0"/>
              <a:t>et couvrent des domaines aussi variés que le climat, l'énergie, la biodiversité, l'éco-mobilité, l'alimentation durable, ...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b="1" dirty="0"/>
              <a:t>Accessible dans la rubrique "éco-délégués" du site Génération# Hauts-de-France </a:t>
            </a:r>
            <a:r>
              <a:rPr lang="fr-FR" sz="1600" dirty="0"/>
              <a:t>: </a:t>
            </a:r>
            <a:r>
              <a:rPr lang="fr-FR" sz="1600" dirty="0">
                <a:hlinkClick r:id="rId4"/>
              </a:rPr>
              <a:t>https://generation.hautsdefrance.fr/eco-delegues/</a:t>
            </a:r>
            <a:r>
              <a:rPr lang="fr-FR" sz="1600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</a:pPr>
            <a:endParaRPr lang="fr-FR" sz="18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8425"/>
            <a:ext cx="8021443" cy="9906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200" dirty="0">
                <a:solidFill>
                  <a:srgbClr val="0A3083"/>
                </a:solidFill>
              </a:rPr>
              <a:t>Génération+ « Lycée et Nature » &amp; « Rev3 »</a:t>
            </a:r>
            <a:r>
              <a:rPr lang="fr-FR" sz="2200" dirty="0" smtClean="0">
                <a:solidFill>
                  <a:srgbClr val="0A3083"/>
                </a:solidFill>
              </a:rPr>
              <a:t/>
            </a:r>
            <a:br>
              <a:rPr lang="fr-FR" sz="2200" dirty="0" smtClean="0">
                <a:solidFill>
                  <a:srgbClr val="0A3083"/>
                </a:solidFill>
              </a:rPr>
            </a:br>
            <a:r>
              <a:rPr lang="fr-FR" sz="2200" dirty="0" smtClean="0">
                <a:solidFill>
                  <a:srgbClr val="0A3083"/>
                </a:solidFill>
              </a:rPr>
              <a:t>              Un outil à connaître : « La boîte à outils »</a:t>
            </a:r>
            <a:endParaRPr lang="fr-FR" sz="22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05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2" y="1144858"/>
            <a:ext cx="8757424" cy="2497873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b="1" u="sng" dirty="0" smtClean="0"/>
              <a:t>Exemple de projet :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fr-FR" dirty="0"/>
          </a:p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Lycée de l’Authie à Doullens </a:t>
            </a:r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dirty="0" smtClean="0"/>
              <a:t>Projet </a:t>
            </a:r>
            <a:r>
              <a:rPr lang="fr-FR" dirty="0"/>
              <a:t>« </a:t>
            </a:r>
            <a:r>
              <a:rPr lang="fr-FR" dirty="0" err="1"/>
              <a:t>Troc’Authie</a:t>
            </a:r>
            <a:r>
              <a:rPr lang="fr-FR" dirty="0"/>
              <a:t> </a:t>
            </a:r>
            <a:r>
              <a:rPr lang="fr-FR" dirty="0" smtClean="0"/>
              <a:t>»</a:t>
            </a:r>
            <a:endParaRPr lang="fr-FR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1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0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>
                <a:solidFill>
                  <a:srgbClr val="0A3083"/>
                </a:solidFill>
              </a:rPr>
              <a:t>Génération+ </a:t>
            </a:r>
            <a:r>
              <a:rPr lang="fr-FR" sz="3200" dirty="0" smtClean="0">
                <a:solidFill>
                  <a:srgbClr val="0A3083"/>
                </a:solidFill>
              </a:rPr>
              <a:t>« Rev3 »</a:t>
            </a:r>
            <a:endParaRPr lang="fr-FR" sz="32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30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-1" y="2650117"/>
            <a:ext cx="9161147" cy="2493384"/>
            <a:chOff x="-1" y="2650117"/>
            <a:chExt cx="9161147" cy="2493384"/>
          </a:xfrm>
        </p:grpSpPr>
        <p:sp>
          <p:nvSpPr>
            <p:cNvPr id="6" name="Rectangle 5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13011" y="1244352"/>
            <a:ext cx="8735122" cy="2576799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b="1" u="sng" dirty="0" smtClean="0"/>
              <a:t>Un dispositif à caractère exceptionnel :</a:t>
            </a:r>
            <a:endParaRPr lang="fr-FR" b="1" u="sng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sz="2000" dirty="0" smtClean="0"/>
              <a:t>Donner la </a:t>
            </a:r>
            <a:r>
              <a:rPr lang="fr-FR" sz="2000" dirty="0"/>
              <a:t>possibilité aux établissements de mettre en </a:t>
            </a:r>
            <a:r>
              <a:rPr lang="fr-FR" sz="2000" dirty="0" smtClean="0"/>
              <a:t>œuvre, </a:t>
            </a:r>
            <a:r>
              <a:rPr lang="fr-FR" sz="2000" dirty="0"/>
              <a:t>en lien </a:t>
            </a:r>
            <a:r>
              <a:rPr lang="fr-FR" sz="2000" dirty="0" smtClean="0"/>
              <a:t>avec leur </a:t>
            </a:r>
            <a:r>
              <a:rPr lang="fr-FR" sz="2000" dirty="0"/>
              <a:t>projet d’établissement, des actions emblématiques à caractère exceptionnel dans </a:t>
            </a:r>
            <a:r>
              <a:rPr lang="fr-FR" sz="2000" dirty="0" smtClean="0"/>
              <a:t>leur établissement </a:t>
            </a:r>
            <a:r>
              <a:rPr lang="fr-FR" sz="2000" dirty="0"/>
              <a:t>et des actions relevant de l’appropriation citoyenne des valeurs de </a:t>
            </a:r>
            <a:r>
              <a:rPr lang="fr-FR" sz="2000" dirty="0" smtClean="0"/>
              <a:t>la République.</a:t>
            </a:r>
            <a:endParaRPr lang="fr-FR" sz="20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156" y="8425"/>
            <a:ext cx="7876793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dirty="0" smtClean="0">
                <a:solidFill>
                  <a:srgbClr val="0A3083"/>
                </a:solidFill>
              </a:rPr>
              <a:t>Génération+ </a:t>
            </a:r>
            <a:br>
              <a:rPr lang="fr-FR" sz="2800" dirty="0" smtClean="0">
                <a:solidFill>
                  <a:srgbClr val="0A3083"/>
                </a:solidFill>
              </a:rPr>
            </a:br>
            <a:r>
              <a:rPr lang="fr-FR" sz="2800" dirty="0" smtClean="0">
                <a:solidFill>
                  <a:srgbClr val="0A3083"/>
                </a:solidFill>
              </a:rPr>
              <a:t>« Projets Emblématiques et Citoyens »</a:t>
            </a:r>
            <a:endParaRPr lang="fr-FR" sz="28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77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-1" y="2661067"/>
            <a:ext cx="9161147" cy="2493384"/>
            <a:chOff x="-1" y="2650117"/>
            <a:chExt cx="9161147" cy="2493384"/>
          </a:xfrm>
        </p:grpSpPr>
        <p:sp>
          <p:nvSpPr>
            <p:cNvPr id="6" name="Rectangle 5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75063" y="1088235"/>
            <a:ext cx="8712820" cy="2520998"/>
          </a:xfrm>
          <a:noFill/>
        </p:spPr>
        <p:txBody>
          <a:bodyPr>
            <a:normAutofit fontScale="92500" lnSpcReduction="20000"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b="1" u="sng" dirty="0" smtClean="0"/>
              <a:t>Dépôt de demande</a:t>
            </a:r>
            <a:r>
              <a:rPr lang="fr-FR" sz="1800" dirty="0" smtClean="0"/>
              <a:t>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dirty="0" smtClean="0"/>
              <a:t>Sur </a:t>
            </a:r>
            <a:r>
              <a:rPr lang="fr-FR" sz="1800" dirty="0" smtClean="0">
                <a:hlinkClick r:id="rId4"/>
              </a:rPr>
              <a:t>https</a:t>
            </a:r>
            <a:r>
              <a:rPr lang="fr-FR" sz="1800" dirty="0">
                <a:hlinkClick r:id="rId4"/>
              </a:rPr>
              <a:t>://aidesenligne.hautsdefrance.fr</a:t>
            </a:r>
            <a:r>
              <a:rPr lang="fr-FR" sz="1800" dirty="0"/>
              <a:t> </a:t>
            </a:r>
            <a:r>
              <a:rPr lang="fr-FR" sz="1800" dirty="0" smtClean="0"/>
              <a:t>choisir « PSEL »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000" dirty="0" smtClean="0"/>
              <a:t>  </a:t>
            </a:r>
            <a:endParaRPr lang="fr-FR" sz="10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b="1" u="sng" dirty="0" smtClean="0"/>
              <a:t>Contact </a:t>
            </a:r>
            <a:r>
              <a:rPr lang="fr-FR" sz="1800" b="1" u="sng" dirty="0"/>
              <a:t>: </a:t>
            </a:r>
            <a:endParaRPr lang="fr-FR" sz="1800" b="1" u="sng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b="1" i="1" dirty="0" smtClean="0">
                <a:solidFill>
                  <a:srgbClr val="0070C0"/>
                </a:solidFill>
              </a:rPr>
              <a:t>Virginie PECOURT</a:t>
            </a:r>
            <a:endParaRPr lang="fr-FR" sz="1800" b="1" i="1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dirty="0" smtClean="0"/>
              <a:t>Chargée de Mission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dirty="0" smtClean="0"/>
              <a:t>Direction </a:t>
            </a:r>
            <a:r>
              <a:rPr lang="fr-FR" sz="1800" dirty="0"/>
              <a:t>des Politiques Educatives – Service Action Educative et accompagnement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dirty="0" smtClean="0">
                <a:hlinkClick r:id="rId5"/>
              </a:rPr>
              <a:t>Virginie.Pecourt@hautsdefrance.fr</a:t>
            </a:r>
            <a:r>
              <a:rPr lang="fr-FR" sz="1800" dirty="0" smtClean="0"/>
              <a:t> </a:t>
            </a:r>
            <a:r>
              <a:rPr lang="fr-FR" sz="1800" dirty="0"/>
              <a:t>– 03 74 27 </a:t>
            </a:r>
            <a:r>
              <a:rPr lang="fr-FR" sz="1800" dirty="0" smtClean="0"/>
              <a:t>33 96</a:t>
            </a:r>
            <a:endParaRPr lang="fr-FR" sz="18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063" y="8425"/>
            <a:ext cx="7809886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>
                <a:solidFill>
                  <a:srgbClr val="0A3083"/>
                </a:solidFill>
              </a:rPr>
              <a:t>Génération+ </a:t>
            </a:r>
            <a:br>
              <a:rPr lang="fr-FR" sz="3200" dirty="0">
                <a:solidFill>
                  <a:srgbClr val="0A3083"/>
                </a:solidFill>
              </a:rPr>
            </a:br>
            <a:r>
              <a:rPr lang="fr-FR" sz="3200" dirty="0">
                <a:solidFill>
                  <a:srgbClr val="0A3083"/>
                </a:solidFill>
              </a:rPr>
              <a:t>« Projets Emblématiques et Citoyens »</a:t>
            </a:r>
          </a:p>
        </p:txBody>
      </p:sp>
    </p:spTree>
    <p:extLst>
      <p:ext uri="{BB962C8B-B14F-4D97-AF65-F5344CB8AC3E}">
        <p14:creationId xmlns:p14="http://schemas.microsoft.com/office/powerpoint/2010/main" val="2654288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9885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2" y="1144858"/>
            <a:ext cx="8757424" cy="2497873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600" b="1" u="sng" dirty="0" smtClean="0"/>
              <a:t>Exemple de projet :</a:t>
            </a:r>
            <a:r>
              <a:rPr lang="fr-FR" sz="1600" b="1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Lycée Turgot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Roubaix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600" dirty="0" smtClean="0"/>
              <a:t>Projet « Major Taylor 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600" dirty="0" smtClean="0"/>
              <a:t>à Manchester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0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>
                <a:solidFill>
                  <a:srgbClr val="0A3083"/>
                </a:solidFill>
              </a:rPr>
              <a:t>Génération+ </a:t>
            </a:r>
            <a:br>
              <a:rPr lang="fr-FR" sz="3200" dirty="0">
                <a:solidFill>
                  <a:srgbClr val="0A3083"/>
                </a:solidFill>
              </a:rPr>
            </a:br>
            <a:r>
              <a:rPr lang="fr-FR" sz="3200" dirty="0">
                <a:solidFill>
                  <a:srgbClr val="0A3083"/>
                </a:solidFill>
              </a:rPr>
              <a:t>« Projets Emblématiques et Citoyens 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38" y="1144858"/>
            <a:ext cx="4892246" cy="249787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28" y="1859651"/>
            <a:ext cx="1070610" cy="1783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3097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-17146" y="721112"/>
            <a:ext cx="9144000" cy="2891883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400" b="1" dirty="0" smtClean="0"/>
              <a:t>Les référents des 4 dispositifs Génération+ 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4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4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4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4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4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4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4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400" b="1" dirty="0" smtClean="0"/>
              <a:t>Les référents des autres dispositifs 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4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4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4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1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0"/>
            <a:ext cx="7884227" cy="86854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Rappel des coordonnées</a:t>
            </a:r>
            <a:endParaRPr lang="fr-FR" sz="3200" dirty="0">
              <a:solidFill>
                <a:srgbClr val="0A3083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38244"/>
              </p:ext>
            </p:extLst>
          </p:nvPr>
        </p:nvGraphicFramePr>
        <p:xfrm>
          <a:off x="200722" y="1079568"/>
          <a:ext cx="8749990" cy="131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995">
                  <a:extLst>
                    <a:ext uri="{9D8B030D-6E8A-4147-A177-3AD203B41FA5}">
                      <a16:colId xmlns:a16="http://schemas.microsoft.com/office/drawing/2014/main" val="3598477973"/>
                    </a:ext>
                  </a:extLst>
                </a:gridCol>
                <a:gridCol w="4374995">
                  <a:extLst>
                    <a:ext uri="{9D8B030D-6E8A-4147-A177-3AD203B41FA5}">
                      <a16:colId xmlns:a16="http://schemas.microsoft.com/office/drawing/2014/main" val="3353535627"/>
                    </a:ext>
                  </a:extLst>
                </a:gridCol>
              </a:tblGrid>
              <a:tr h="667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</a:rPr>
                        <a:t>Mobilité Internationale :</a:t>
                      </a:r>
                      <a:r>
                        <a:rPr lang="fr-FR" sz="1400" u="none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sz="1400" b="1" i="1" dirty="0" smtClean="0">
                          <a:solidFill>
                            <a:schemeClr val="tx1"/>
                          </a:solidFill>
                        </a:rPr>
                        <a:t>Béatrice LACOUDRE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hlinkClick r:id="rId4"/>
                        </a:rPr>
                        <a:t>beatrice.lacoudre@hautsdefrance.fr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1" i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03 74 27 39 12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</a:rPr>
                        <a:t>Lycée et Nature :</a:t>
                      </a:r>
                      <a:r>
                        <a:rPr lang="fr-FR" sz="1400" u="none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sz="1400" b="1" i="1" dirty="0" smtClean="0">
                          <a:solidFill>
                            <a:schemeClr val="tx1"/>
                          </a:solidFill>
                        </a:rPr>
                        <a:t>Marije PRADEL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hlinkClick r:id="rId5"/>
                        </a:rPr>
                        <a:t>lyceeetnature@hautsdefrance.fr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- 03 74 27 16 14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980090"/>
                  </a:ext>
                </a:extLst>
              </a:tr>
              <a:tr h="64655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</a:pPr>
                      <a:r>
                        <a:rPr lang="fr-FR" sz="1400" b="1" u="sng" dirty="0" smtClean="0">
                          <a:solidFill>
                            <a:schemeClr val="tx1"/>
                          </a:solidFill>
                        </a:rPr>
                        <a:t>Rev3 :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sz="1400" b="1" i="1" dirty="0" smtClean="0">
                          <a:solidFill>
                            <a:schemeClr val="tx1"/>
                          </a:solidFill>
                        </a:rPr>
                        <a:t>Frédéric MARQUET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hlinkClick r:id="rId6"/>
                        </a:rPr>
                        <a:t>frederic.marquet@hautsdefrance.fr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- 03 74 27 39 13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sng" dirty="0" smtClean="0">
                          <a:solidFill>
                            <a:schemeClr val="tx1"/>
                          </a:solidFill>
                        </a:rPr>
                        <a:t>Projets Emblématiques et Citoyens :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1" i="1" dirty="0" smtClean="0">
                          <a:solidFill>
                            <a:schemeClr val="tx1"/>
                          </a:solidFill>
                        </a:rPr>
                        <a:t>Virginie PECOURT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hlinkClick r:id="rId7"/>
                        </a:rPr>
                        <a:t>Virginie.Pecourt@hautsdefrance.fr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– 03 74 27 33 96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21248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4892"/>
              </p:ext>
            </p:extLst>
          </p:nvPr>
        </p:nvGraphicFramePr>
        <p:xfrm>
          <a:off x="205577" y="2905313"/>
          <a:ext cx="8749990" cy="655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478">
                  <a:extLst>
                    <a:ext uri="{9D8B030D-6E8A-4147-A177-3AD203B41FA5}">
                      <a16:colId xmlns:a16="http://schemas.microsoft.com/office/drawing/2014/main" val="663430540"/>
                    </a:ext>
                  </a:extLst>
                </a:gridCol>
                <a:gridCol w="4683512">
                  <a:extLst>
                    <a:ext uri="{9D8B030D-6E8A-4147-A177-3AD203B41FA5}">
                      <a16:colId xmlns:a16="http://schemas.microsoft.com/office/drawing/2014/main" val="4150671541"/>
                    </a:ext>
                  </a:extLst>
                </a:gridCol>
              </a:tblGrid>
              <a:tr h="6556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</a:rPr>
                        <a:t>Accompagnement Restauration :</a:t>
                      </a:r>
                      <a:r>
                        <a:rPr lang="fr-FR" sz="140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1" i="1" dirty="0" smtClean="0">
                          <a:solidFill>
                            <a:schemeClr val="tx1"/>
                          </a:solidFill>
                        </a:rPr>
                        <a:t>Cassandre POUILLE 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hlinkClick r:id="rId8"/>
                        </a:rPr>
                        <a:t>cassandre.pouille@hautsdefrance.fr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- 03 74 27 31 45 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solidFill>
                            <a:schemeClr val="tx1"/>
                          </a:solidFill>
                        </a:rPr>
                        <a:t>Coupe du Potager :</a:t>
                      </a:r>
                      <a:r>
                        <a:rPr lang="fr-FR" sz="140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1" i="1" dirty="0" smtClean="0">
                          <a:solidFill>
                            <a:schemeClr val="tx1"/>
                          </a:solidFill>
                        </a:rPr>
                        <a:t>Marie-France CARPENTIER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hlinkClick r:id="rId9"/>
                        </a:rPr>
                        <a:t>Marie-France.Carpentier@hautsdefrance.fr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– 03 74 27 37 08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240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16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9885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88" y="0"/>
            <a:ext cx="7891661" cy="15027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Merci de votre attention</a:t>
            </a:r>
            <a:endParaRPr lang="fr-FR" sz="3200" dirty="0">
              <a:solidFill>
                <a:srgbClr val="0A3083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93288" y="1489996"/>
            <a:ext cx="8757424" cy="1523055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600" dirty="0" smtClean="0"/>
              <a:t>Le diaporama sera envoyé aux inscrits.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600" dirty="0" smtClean="0"/>
              <a:t>Il est également disponible, sur demande, à l’adresse </a:t>
            </a:r>
            <a:r>
              <a:rPr lang="fr-FR" sz="1600" dirty="0"/>
              <a:t>: </a:t>
            </a:r>
            <a:endParaRPr lang="fr-FR" sz="16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dirty="0">
              <a:hlinkClick r:id="rId4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1600" dirty="0" smtClean="0">
                <a:hlinkClick r:id="rId4"/>
              </a:rPr>
              <a:t>ddpe.actioneducative@hautsdefrance.fr</a:t>
            </a:r>
            <a:r>
              <a:rPr lang="fr-FR" sz="1600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1985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0117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67629" y="1107687"/>
            <a:ext cx="8608742" cy="2349191"/>
          </a:xfrm>
          <a:noFill/>
        </p:spPr>
        <p:txBody>
          <a:bodyPr>
            <a:normAutofit fontScale="77500" lnSpcReduction="20000"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700" b="1" u="sng" dirty="0" smtClean="0"/>
              <a:t>« Mobilité Internationale » 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sz="2600" dirty="0" smtClean="0"/>
              <a:t>Participer </a:t>
            </a:r>
            <a:r>
              <a:rPr lang="fr-FR" sz="2600" dirty="0"/>
              <a:t>à une </a:t>
            </a:r>
            <a:r>
              <a:rPr lang="fr-FR" sz="2600" dirty="0" smtClean="0"/>
              <a:t>meilleure employabilité </a:t>
            </a:r>
            <a:r>
              <a:rPr lang="fr-FR" sz="2600" dirty="0"/>
              <a:t>des jeunes </a:t>
            </a:r>
            <a:r>
              <a:rPr lang="fr-FR" sz="2600" dirty="0" smtClean="0"/>
              <a:t>par plus de mobilité </a:t>
            </a:r>
            <a:r>
              <a:rPr lang="fr-FR" sz="2600" dirty="0"/>
              <a:t>en Europe et </a:t>
            </a:r>
            <a:r>
              <a:rPr lang="fr-FR" sz="2600" dirty="0" smtClean="0"/>
              <a:t>à l’international.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700" b="1" u="sng" dirty="0"/>
              <a:t>« Lycée et Nature » </a:t>
            </a:r>
            <a:r>
              <a:rPr lang="fr-FR" sz="2700" b="1" u="sng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2600" dirty="0" smtClean="0"/>
              <a:t>Participer </a:t>
            </a:r>
            <a:r>
              <a:rPr lang="fr-FR" sz="2600" dirty="0"/>
              <a:t>aux objectifs associés d’amélioration de la biodiversité dans les espaces extérieurs des établissements et d’éco-citoyenneté</a:t>
            </a:r>
            <a:r>
              <a:rPr lang="fr-FR" sz="26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r-FR" sz="20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fr-FR" sz="2000" dirty="0" smtClean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629" y="8425"/>
            <a:ext cx="7817320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solidFill>
                  <a:srgbClr val="0A3083"/>
                </a:solidFill>
              </a:rPr>
              <a:t>Les thématiques Génération+</a:t>
            </a:r>
            <a:endParaRPr lang="fr-FR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40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1860" y="756459"/>
            <a:ext cx="8757424" cy="2826326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600" dirty="0" smtClean="0"/>
              <a:t>Vous allez être orienté vers la session de questions-réponses que vous avez choisie.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600" dirty="0" smtClean="0"/>
              <a:t>Si </a:t>
            </a:r>
            <a:r>
              <a:rPr lang="fr-FR" sz="1600" dirty="0"/>
              <a:t>v</a:t>
            </a:r>
            <a:r>
              <a:rPr lang="fr-FR" sz="1600" dirty="0" smtClean="0"/>
              <a:t>ous avez des questions à poser sur plusieurs thématique, vous avez la possibilité de changer de session. Pour cela, quittez celle en cours (porte rouge en bas à droite) pour revenir sur la présentation et demandez à rejoindre l’autre session.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600" dirty="0" smtClean="0"/>
              <a:t>Les échanges stopperons lorsqu’il n’y aura plus de question, au plus tard vers 18h.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6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600" dirty="0" smtClean="0"/>
              <a:t>Les contacts mentionnés restent à votre disposition pour tout renseignement.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600" dirty="0" smtClean="0"/>
              <a:t>Le diaporama sera adressé à tous les inscrits.</a:t>
            </a:r>
            <a:endParaRPr lang="fr-FR" sz="16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sz="11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0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Questions-Réponses</a:t>
            </a:r>
            <a:endParaRPr lang="fr-FR" sz="32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5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0117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67629" y="765717"/>
            <a:ext cx="8608742" cy="2691161"/>
          </a:xfrm>
          <a:noFill/>
        </p:spPr>
        <p:txBody>
          <a:bodyPr>
            <a:no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b="1" u="sng" dirty="0" smtClean="0"/>
              <a:t>«</a:t>
            </a:r>
            <a:r>
              <a:rPr lang="fr-FR" sz="2000" b="1" u="sng" dirty="0"/>
              <a:t> Rev3 »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dirty="0"/>
              <a:t>Mobiliser les lycéens dans les transitions vers un modèle de développement répondant aux enjeux climatiques, environnementaux et sociaux</a:t>
            </a:r>
            <a:r>
              <a:rPr lang="fr-FR" sz="2000" dirty="0" smtClean="0"/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b="1" u="sng" dirty="0"/>
              <a:t>« Projets Emblématiques et Citoyens » 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dirty="0" smtClean="0"/>
              <a:t>Projets </a:t>
            </a:r>
            <a:r>
              <a:rPr lang="fr-FR" sz="2000" dirty="0"/>
              <a:t>à caractère exceptionnel et ayant un rayonnement au-delà de l’établissement et pouvant relever de l’appropriation citoyenne des valeurs de la République.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629" y="8425"/>
            <a:ext cx="7817320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solidFill>
                  <a:srgbClr val="0A3083"/>
                </a:solidFill>
              </a:rPr>
              <a:t>Les thématiques Génération+</a:t>
            </a:r>
            <a:endParaRPr lang="fr-FR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8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0117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67629" y="929269"/>
            <a:ext cx="8608742" cy="2527610"/>
          </a:xfrm>
          <a:noFill/>
        </p:spPr>
        <p:txBody>
          <a:bodyPr>
            <a:normAutofit fontScale="92500" lnSpcReduction="10000"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sz="2600" b="1" u="sng" dirty="0" smtClean="0"/>
              <a:t>Sondage – choix dispositif / questions-réponses :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600" dirty="0" smtClean="0"/>
              <a:t>«</a:t>
            </a:r>
            <a:r>
              <a:rPr lang="fr-FR" sz="2600" dirty="0"/>
              <a:t> Mobilité Internationale </a:t>
            </a:r>
            <a:r>
              <a:rPr lang="fr-FR" sz="2600" dirty="0" smtClean="0"/>
              <a:t>»</a:t>
            </a:r>
            <a:endParaRPr lang="fr-FR" sz="2600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600" dirty="0" smtClean="0"/>
              <a:t>«</a:t>
            </a:r>
            <a:r>
              <a:rPr lang="fr-FR" sz="2600" dirty="0"/>
              <a:t> Lycée et Nature </a:t>
            </a:r>
            <a:r>
              <a:rPr lang="fr-FR" sz="2600" dirty="0" smtClean="0"/>
              <a:t>»</a:t>
            </a:r>
            <a:endParaRPr lang="fr-FR" sz="2600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600" dirty="0" smtClean="0"/>
              <a:t>«</a:t>
            </a:r>
            <a:r>
              <a:rPr lang="fr-FR" sz="2600" dirty="0"/>
              <a:t> Rev3 </a:t>
            </a:r>
            <a:r>
              <a:rPr lang="fr-FR" sz="2600" dirty="0" smtClean="0"/>
              <a:t>»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600" dirty="0" smtClean="0"/>
              <a:t>« </a:t>
            </a:r>
            <a:r>
              <a:rPr lang="fr-FR" sz="2600" dirty="0"/>
              <a:t>Projets Emblématiques et Citoyens </a:t>
            </a:r>
            <a:r>
              <a:rPr lang="fr-FR" sz="2600" dirty="0" smtClean="0"/>
              <a:t>»</a:t>
            </a:r>
            <a:endParaRPr lang="fr-FR" sz="26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r-FR" sz="26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r-FR" sz="26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r-FR" sz="20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fr-FR" sz="2000" dirty="0" smtClean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629" y="8425"/>
            <a:ext cx="7817320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solidFill>
                  <a:srgbClr val="0A3083"/>
                </a:solidFill>
              </a:rPr>
              <a:t>Les thématiques Génération+</a:t>
            </a:r>
            <a:endParaRPr lang="fr-FR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7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174" y="108959"/>
            <a:ext cx="7891348" cy="682359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400" dirty="0" smtClean="0">
                <a:solidFill>
                  <a:srgbClr val="0A3083"/>
                </a:solidFill>
              </a:rPr>
              <a:t>Les points communs aux 4 dispositifs</a:t>
            </a:r>
            <a:endParaRPr lang="fr-FR" sz="2400" dirty="0">
              <a:solidFill>
                <a:srgbClr val="0A3083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0" y="2735534"/>
            <a:ext cx="9161147" cy="2493384"/>
            <a:chOff x="-1" y="2650117"/>
            <a:chExt cx="9161147" cy="2493384"/>
          </a:xfrm>
        </p:grpSpPr>
        <p:sp>
          <p:nvSpPr>
            <p:cNvPr id="4" name="Rectangle 3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34174" y="980601"/>
            <a:ext cx="8716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34174" y="791318"/>
            <a:ext cx="8716539" cy="268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b="1" u="sng" dirty="0"/>
              <a:t>Spécificités de ces dispositifs 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dirty="0"/>
              <a:t>Rayonnement interne et externe aux établissements. Elèves acteurs de la démarche</a:t>
            </a:r>
            <a:r>
              <a:rPr lang="fr-FR" dirty="0" smtClean="0"/>
              <a:t>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dirty="0" smtClean="0"/>
              <a:t>Projets impactant : qui œuvrent à la transformation de l’élève et/ou de l’établissement.</a:t>
            </a:r>
            <a:endParaRPr lang="fr-FR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b="1" u="sng" dirty="0" smtClean="0"/>
              <a:t>Dépôt des demandes 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dirty="0" smtClean="0"/>
              <a:t>Dépôt des demandes tout au long de l’année sur la plateforme des aides en ligne.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b="1" u="sng" dirty="0" smtClean="0"/>
              <a:t>Accompagnement 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dirty="0" smtClean="0"/>
              <a:t>Aide </a:t>
            </a:r>
            <a:r>
              <a:rPr lang="fr-FR" dirty="0"/>
              <a:t>technique </a:t>
            </a:r>
            <a:r>
              <a:rPr lang="fr-FR" dirty="0" smtClean="0"/>
              <a:t>personnalisée</a:t>
            </a:r>
            <a:r>
              <a:rPr lang="fr-FR" dirty="0"/>
              <a:t> </a:t>
            </a:r>
            <a:r>
              <a:rPr lang="fr-FR" dirty="0" smtClean="0"/>
              <a:t>auprès des contacts en charge des dossiers.</a:t>
            </a:r>
          </a:p>
        </p:txBody>
      </p:sp>
    </p:spTree>
    <p:extLst>
      <p:ext uri="{BB962C8B-B14F-4D97-AF65-F5344CB8AC3E}">
        <p14:creationId xmlns:p14="http://schemas.microsoft.com/office/powerpoint/2010/main" val="417523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" y="2655592"/>
            <a:ext cx="9161147" cy="2493384"/>
            <a:chOff x="-1" y="2650117"/>
            <a:chExt cx="9161147" cy="2493384"/>
          </a:xfrm>
        </p:grpSpPr>
        <p:sp>
          <p:nvSpPr>
            <p:cNvPr id="5" name="Rectangle 4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00722" y="788020"/>
            <a:ext cx="8794688" cy="2720898"/>
          </a:xfrm>
          <a:noFill/>
        </p:spPr>
        <p:txBody>
          <a:bodyPr>
            <a:normAutofit fontScale="85000" lnSpcReduction="10000"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b="1" u="sng" dirty="0"/>
              <a:t>Etablissements éligibles 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1800" dirty="0" smtClean="0"/>
              <a:t>Lycées </a:t>
            </a:r>
            <a:r>
              <a:rPr lang="fr-FR" sz="1800" dirty="0"/>
              <a:t>publics et privés de l’Éducation Nationale et de l’Enseignement Agricole, </a:t>
            </a:r>
            <a:endParaRPr lang="fr-FR" sz="1800" dirty="0" smtClean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1800" dirty="0" smtClean="0"/>
              <a:t>les </a:t>
            </a:r>
            <a:r>
              <a:rPr lang="fr-FR" sz="1800" dirty="0"/>
              <a:t>M</a:t>
            </a:r>
            <a:r>
              <a:rPr lang="fr-FR" sz="1800" dirty="0" smtClean="0"/>
              <a:t>aisons </a:t>
            </a:r>
            <a:r>
              <a:rPr lang="fr-FR" sz="1800" dirty="0"/>
              <a:t>F</a:t>
            </a:r>
            <a:r>
              <a:rPr lang="fr-FR" sz="1800" dirty="0" smtClean="0"/>
              <a:t>amiliales et Rurales (MFR),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1800" dirty="0" smtClean="0"/>
              <a:t>les </a:t>
            </a:r>
            <a:r>
              <a:rPr lang="fr-FR" sz="1800" dirty="0"/>
              <a:t>E</a:t>
            </a:r>
            <a:r>
              <a:rPr lang="fr-FR" sz="1800" dirty="0" smtClean="0"/>
              <a:t>tablissements </a:t>
            </a:r>
            <a:r>
              <a:rPr lang="fr-FR" sz="1800" dirty="0"/>
              <a:t>R</a:t>
            </a:r>
            <a:r>
              <a:rPr lang="fr-FR" sz="1800" dirty="0" smtClean="0"/>
              <a:t>égionaux d’Enseignement </a:t>
            </a:r>
            <a:r>
              <a:rPr lang="fr-FR" sz="1800" dirty="0"/>
              <a:t>A</a:t>
            </a:r>
            <a:r>
              <a:rPr lang="fr-FR" sz="1800" dirty="0" smtClean="0"/>
              <a:t>daptés </a:t>
            </a:r>
            <a:r>
              <a:rPr lang="fr-FR" sz="1800" dirty="0"/>
              <a:t>(EREA), </a:t>
            </a:r>
            <a:endParaRPr lang="fr-FR" sz="1800" dirty="0" smtClean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1800" dirty="0" smtClean="0"/>
              <a:t>l’Ecole </a:t>
            </a:r>
            <a:r>
              <a:rPr lang="fr-FR" sz="1800" dirty="0"/>
              <a:t>R</a:t>
            </a:r>
            <a:r>
              <a:rPr lang="fr-FR" sz="1800" dirty="0" smtClean="0"/>
              <a:t>égionale </a:t>
            </a:r>
            <a:r>
              <a:rPr lang="fr-FR" sz="1800" dirty="0"/>
              <a:t>des </a:t>
            </a:r>
            <a:r>
              <a:rPr lang="fr-FR" sz="1800" dirty="0" smtClean="0"/>
              <a:t>Déficients </a:t>
            </a:r>
            <a:r>
              <a:rPr lang="fr-FR" sz="1800" dirty="0"/>
              <a:t>V</a:t>
            </a:r>
            <a:r>
              <a:rPr lang="fr-FR" sz="1800" dirty="0" smtClean="0"/>
              <a:t>isuels </a:t>
            </a:r>
            <a:r>
              <a:rPr lang="fr-FR" sz="1800" dirty="0"/>
              <a:t>(ERDV</a:t>
            </a:r>
            <a:r>
              <a:rPr lang="fr-FR" sz="1800" dirty="0" smtClean="0"/>
              <a:t>)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1800" dirty="0" smtClean="0"/>
              <a:t>et </a:t>
            </a:r>
            <a:r>
              <a:rPr lang="fr-FR" sz="1800" dirty="0"/>
              <a:t>les Écoles Régionales du Premier Degré </a:t>
            </a:r>
            <a:r>
              <a:rPr lang="fr-FR" sz="1800" dirty="0" smtClean="0"/>
              <a:t>(ERPD).</a:t>
            </a:r>
            <a:endParaRPr lang="fr-F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S’adresser aux lycées, c’est également s’adresser aux BTS, aux apprentis ou aux </a:t>
            </a:r>
            <a:r>
              <a:rPr lang="fr-FR" sz="1800" dirty="0" smtClean="0"/>
              <a:t>collégiens qui sont dans l’établissement. </a:t>
            </a:r>
            <a:r>
              <a:rPr lang="fr-FR" sz="1800" dirty="0"/>
              <a:t>Intérêt d’être dans le partenariat et sur plusieurs niveaux de formation.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22" y="8425"/>
            <a:ext cx="7884227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400" dirty="0">
                <a:solidFill>
                  <a:srgbClr val="0A3083"/>
                </a:solidFill>
              </a:rPr>
              <a:t>Les points communs aux 4 </a:t>
            </a:r>
            <a:r>
              <a:rPr lang="fr-FR" sz="2400" dirty="0" smtClean="0">
                <a:solidFill>
                  <a:srgbClr val="0A3083"/>
                </a:solidFill>
              </a:rPr>
              <a:t>dispositifs-publics</a:t>
            </a:r>
            <a:endParaRPr lang="fr-FR" sz="24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4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-17147" y="2655591"/>
            <a:ext cx="9161147" cy="2493384"/>
            <a:chOff x="-1" y="2650117"/>
            <a:chExt cx="9161147" cy="2493384"/>
          </a:xfrm>
        </p:grpSpPr>
        <p:sp>
          <p:nvSpPr>
            <p:cNvPr id="6" name="Rectangle 5"/>
            <p:cNvSpPr/>
            <p:nvPr/>
          </p:nvSpPr>
          <p:spPr>
            <a:xfrm>
              <a:off x="0" y="2650117"/>
              <a:ext cx="9144000" cy="706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74381"/>
              <a:ext cx="9161147" cy="1969120"/>
            </a:xfrm>
            <a:prstGeom prst="rect">
              <a:avLst/>
            </a:prstGeom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1552D8F-2704-E346-BF07-C3A59B5489D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45326" y="907257"/>
            <a:ext cx="8683084" cy="2534754"/>
          </a:xfrm>
          <a:noFill/>
        </p:spPr>
        <p:txBody>
          <a:bodyPr>
            <a:normAutofit fontScale="92500"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300" b="1" u="sng" dirty="0" smtClean="0"/>
              <a:t>Objectifs et enjeux :</a:t>
            </a:r>
            <a:endParaRPr lang="fr-FR" u="sng" dirty="0" smtClean="0"/>
          </a:p>
          <a:p>
            <a:r>
              <a:rPr lang="fr-FR" sz="2200" dirty="0"/>
              <a:t>Le dispositif « Génération + mobilité » a pour objectif de </a:t>
            </a:r>
            <a:r>
              <a:rPr lang="fr-FR" sz="2200" dirty="0" smtClean="0"/>
              <a:t>soutenir des projets </a:t>
            </a:r>
            <a:r>
              <a:rPr lang="fr-FR" sz="2200" dirty="0"/>
              <a:t>pédagogiques de mobilité collective et accompagnée, </a:t>
            </a:r>
            <a:r>
              <a:rPr lang="fr-FR" sz="2200" dirty="0" smtClean="0"/>
              <a:t>de groupes</a:t>
            </a:r>
            <a:r>
              <a:rPr lang="fr-FR" sz="2200" dirty="0"/>
              <a:t>, classes d’élèves ou d’apprentis, au niveau européen et </a:t>
            </a:r>
            <a:r>
              <a:rPr lang="fr-FR" sz="2200" dirty="0" smtClean="0"/>
              <a:t>à l’international</a:t>
            </a:r>
            <a:r>
              <a:rPr lang="fr-FR" sz="2200" dirty="0"/>
              <a:t>.</a:t>
            </a:r>
          </a:p>
          <a:p>
            <a:r>
              <a:rPr lang="fr-FR" sz="2200" dirty="0"/>
              <a:t>La mobilité internationale des jeunes en Europe ou à l’international </a:t>
            </a:r>
            <a:r>
              <a:rPr lang="fr-FR" sz="2200" dirty="0" smtClean="0"/>
              <a:t>est entendue </a:t>
            </a:r>
            <a:r>
              <a:rPr lang="fr-FR" sz="2200" dirty="0"/>
              <a:t>comme un outil de formation et de développement </a:t>
            </a:r>
            <a:r>
              <a:rPr lang="fr-FR" sz="2200" dirty="0" smtClean="0"/>
              <a:t>des compétences</a:t>
            </a:r>
            <a:r>
              <a:rPr lang="fr-FR" sz="2200" dirty="0"/>
              <a:t>, permettant d’améliorer l’employabilité des jeunes.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3C1C719-BC74-4F4C-9F13-4EF71F6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327" y="8425"/>
            <a:ext cx="7839622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DA44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200" dirty="0" smtClean="0">
                <a:solidFill>
                  <a:srgbClr val="0A3083"/>
                </a:solidFill>
              </a:rPr>
              <a:t>Génération+ « Mobilité Internationale »</a:t>
            </a:r>
            <a:endParaRPr lang="fr-FR" sz="3200" dirty="0">
              <a:solidFill>
                <a:srgbClr val="0A3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639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2528</Words>
  <Application>Microsoft Office PowerPoint</Application>
  <PresentationFormat>Affichage à l'écran (16:9)</PresentationFormat>
  <Paragraphs>375</Paragraphs>
  <Slides>40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CIDFont+F7</vt:lpstr>
      <vt:lpstr>Wingdings</vt:lpstr>
      <vt:lpstr>Conception personnalisée</vt:lpstr>
      <vt:lpstr>Programme Génération+</vt:lpstr>
      <vt:lpstr>Sommaire</vt:lpstr>
      <vt:lpstr>Introduction : l’action éducative</vt:lpstr>
      <vt:lpstr>Les thématiques Génération+</vt:lpstr>
      <vt:lpstr>Les thématiques Génération+</vt:lpstr>
      <vt:lpstr>Les thématiques Génération+</vt:lpstr>
      <vt:lpstr>Les points communs aux 4 dispositifs</vt:lpstr>
      <vt:lpstr>Les points communs aux 4 dispositifs-publics</vt:lpstr>
      <vt:lpstr>Génération+ « Mobilité Internationale »</vt:lpstr>
      <vt:lpstr>Génération+ « Mobilité Internationale »</vt:lpstr>
      <vt:lpstr>Génération+ « Mobilité Internationale »</vt:lpstr>
      <vt:lpstr>Génération+ « Mobilité Internationale »</vt:lpstr>
      <vt:lpstr>Génération+ « Mobilité Internationale »</vt:lpstr>
      <vt:lpstr>Génération+ « Mobilité Internationale »</vt:lpstr>
      <vt:lpstr>Génération+ « Mobilité Internationale »</vt:lpstr>
      <vt:lpstr>Génération+ « Lycée et Nature »</vt:lpstr>
      <vt:lpstr>Génération+ « Lycée et Nature »</vt:lpstr>
      <vt:lpstr>Génération+ « Lycée et Nature »</vt:lpstr>
      <vt:lpstr>Génération+ « Lycée et Nature »</vt:lpstr>
      <vt:lpstr>Génération+ « Lycée et Nature »</vt:lpstr>
      <vt:lpstr>Génération+ « Lycée et Nature »</vt:lpstr>
      <vt:lpstr>Génération+ « Lycée et Nature »</vt:lpstr>
      <vt:lpstr>Génération+ « Lycée et Nature »</vt:lpstr>
      <vt:lpstr>Génération+ « Lycée et Nature »</vt:lpstr>
      <vt:lpstr>Génération+ « Lycée et Nature »      Un dispositif complémentaire :            « La Coupe du Potager des Hauts-de-France »</vt:lpstr>
      <vt:lpstr>Génération+ « Lycée et Nature »</vt:lpstr>
      <vt:lpstr>Génération+ « Rev3 »</vt:lpstr>
      <vt:lpstr>« Rev3 »</vt:lpstr>
      <vt:lpstr>« Rev3 »</vt:lpstr>
      <vt:lpstr>Génération+ « Rev3 »</vt:lpstr>
      <vt:lpstr>Génération+ « Rev3 »</vt:lpstr>
      <vt:lpstr>Articulation Génération+ Rev3 / Restauration scolaire   </vt:lpstr>
      <vt:lpstr>Génération+ « Lycée et Nature » &amp; « Rev3 »               Un outil à connaître : « La boîte à outils »</vt:lpstr>
      <vt:lpstr>Génération+ « Rev3 »</vt:lpstr>
      <vt:lpstr>Génération+  « Projets Emblématiques et Citoyens »</vt:lpstr>
      <vt:lpstr>Génération+  « Projets Emblématiques et Citoyens »</vt:lpstr>
      <vt:lpstr>Génération+  « Projets Emblématiques et Citoyens »</vt:lpstr>
      <vt:lpstr>Rappel des coordonnées</vt:lpstr>
      <vt:lpstr>Merci de votre attention</vt:lpstr>
      <vt:lpstr>Questions-Réponses</vt:lpstr>
    </vt:vector>
  </TitlesOfParts>
  <Company>Conseil NPdCP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BYHET Boris</dc:creator>
  <cp:lastModifiedBy>PRADEL Marije</cp:lastModifiedBy>
  <cp:revision>168</cp:revision>
  <dcterms:created xsi:type="dcterms:W3CDTF">2016-09-06T08:13:42Z</dcterms:created>
  <dcterms:modified xsi:type="dcterms:W3CDTF">2024-01-16T10:03:33Z</dcterms:modified>
</cp:coreProperties>
</file>